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60" r:id="rId2"/>
  </p:sldMasterIdLst>
  <p:notesMasterIdLst>
    <p:notesMasterId r:id="rId19"/>
  </p:notesMasterIdLst>
  <p:sldIdLst>
    <p:sldId id="277" r:id="rId3"/>
    <p:sldId id="268" r:id="rId4"/>
    <p:sldId id="283" r:id="rId5"/>
    <p:sldId id="269" r:id="rId6"/>
    <p:sldId id="270" r:id="rId7"/>
    <p:sldId id="284" r:id="rId8"/>
    <p:sldId id="271" r:id="rId9"/>
    <p:sldId id="273" r:id="rId10"/>
    <p:sldId id="279" r:id="rId11"/>
    <p:sldId id="280" r:id="rId12"/>
    <p:sldId id="286" r:id="rId13"/>
    <p:sldId id="285" r:id="rId14"/>
    <p:sldId id="281" r:id="rId15"/>
    <p:sldId id="287" r:id="rId16"/>
    <p:sldId id="275" r:id="rId17"/>
    <p:sldId id="28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29FA6-3BC6-4C31-8269-B691FE6AF164}" v="37" dt="2021-10-08T03:35:24.509"/>
    <p1510:client id="{290BB3BB-D2FA-48C2-8396-022534552EE2}" v="30" dt="2021-09-10T21:20:04.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69" d="100"/>
          <a:sy n="69" d="100"/>
        </p:scale>
        <p:origin x="7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0928E-E276-4875-8A61-0EC78B4B79D5}" type="datetimeFigureOut">
              <a:rPr lang="en-US"/>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697A8-B478-4AC9-9D09-CB41D4BA6F92}" type="slidenum">
              <a:rPr lang="en-US"/>
              <a:t>‹#›</a:t>
            </a:fld>
            <a:endParaRPr lang="en-US"/>
          </a:p>
        </p:txBody>
      </p:sp>
    </p:spTree>
    <p:extLst>
      <p:ext uri="{BB962C8B-B14F-4D97-AF65-F5344CB8AC3E}">
        <p14:creationId xmlns:p14="http://schemas.microsoft.com/office/powerpoint/2010/main" val="207053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inance.yahoo.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inance.yahoo.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ACTIVITIES: </a:t>
            </a:r>
            <a:r>
              <a:rPr lang="en-US" dirty="0"/>
              <a:t>Use Yahoo Finance </a:t>
            </a:r>
            <a:r>
              <a:rPr lang="en-US" u="sng" dirty="0">
                <a:hlinkClick r:id="rId3"/>
              </a:rPr>
              <a:t>https://finance.yahoo.com/</a:t>
            </a:r>
            <a:r>
              <a:rPr lang="en-US" dirty="0"/>
              <a:t> to search for five stocks in which you’d like to invest. Bring to school each stock’s price, the price at which the stock has traded over the past year, and the dividend yield.</a:t>
            </a:r>
          </a:p>
          <a:p>
            <a:endParaRPr lang="en-US" dirty="0"/>
          </a:p>
          <a:p>
            <a:r>
              <a:rPr lang="en-US" dirty="0"/>
              <a:t>If we are going to do a “stock market” game, can we make it more interesting?  The real price of a stock is p/e.  don’t you think they would fund it interesting to understand why a stock at $30 with $1 (p/e of 30) in earnings is more expensive than a $100 stock with $10 (p/e of 10) in earnings</a:t>
            </a:r>
          </a:p>
          <a:p>
            <a:r>
              <a:rPr lang="en-US" dirty="0"/>
              <a:t>Question – which company would you rather own? A company that only makes $10 in earnings for every share or a company that earns $1 for every share it earns?  It depends on how much you have to pay for the stock to get those earnings.  That’s truly how you decide which stock “costs” more.  By what you are getting for what you pay.</a:t>
            </a:r>
          </a:p>
          <a:p>
            <a:endParaRPr lang="en-US" dirty="0"/>
          </a:p>
          <a:p>
            <a:r>
              <a:rPr lang="en-US" dirty="0"/>
              <a:t>Amazon price is $1,823.8 and for each share, you get $23.98 in earnings. This is expressed in the P/E ratio.  The PE number means you  have to spend that amount of money to buy $1 in earnings.</a:t>
            </a:r>
          </a:p>
          <a:p>
            <a:r>
              <a:rPr lang="en-US" dirty="0"/>
              <a:t>Price/Earnings = ____</a:t>
            </a:r>
          </a:p>
          <a:p>
            <a:endParaRPr lang="en-US" dirty="0"/>
          </a:p>
          <a:p>
            <a:r>
              <a:rPr lang="en-US" dirty="0"/>
              <a:t>Amazon has a P/E ratio of 76. It’s price is $1,823.  1,823/76 = $23.98 per share in earnings.</a:t>
            </a:r>
          </a:p>
          <a:p>
            <a:r>
              <a:rPr lang="en-US" dirty="0"/>
              <a:t>Google has a P/E ratio of 28 and a price of $1,133.47.  earnings per share of $40.48</a:t>
            </a:r>
          </a:p>
          <a:p>
            <a:r>
              <a:rPr lang="en-US" dirty="0"/>
              <a:t>Netflix has a P/E ratio of 126.57 and a price of $354.39. Netflix is the most expensive stock here because for every dollar you spend, you only get $2.80 cents in earnings.</a:t>
            </a:r>
          </a:p>
          <a:p>
            <a:endParaRPr lang="en-US" dirty="0"/>
          </a:p>
          <a:p>
            <a:r>
              <a:rPr lang="en-US" dirty="0"/>
              <a:t>Google is the cheapest and amazon is the second cheapest.  </a:t>
            </a:r>
          </a:p>
          <a:p>
            <a:endParaRPr lang="en-US" dirty="0"/>
          </a:p>
          <a:p>
            <a:endParaRPr lang="en-US" dirty="0"/>
          </a:p>
        </p:txBody>
      </p:sp>
      <p:sp>
        <p:nvSpPr>
          <p:cNvPr id="4" name="Slide Number Placeholder 3"/>
          <p:cNvSpPr>
            <a:spLocks noGrp="1"/>
          </p:cNvSpPr>
          <p:nvPr>
            <p:ph type="sldNum" sz="quarter" idx="5"/>
          </p:nvPr>
        </p:nvSpPr>
        <p:spPr/>
        <p:txBody>
          <a:bodyPr/>
          <a:lstStyle/>
          <a:p>
            <a:fld id="{580697A8-B478-4AC9-9D09-CB41D4BA6F92}" type="slidenum">
              <a:rPr lang="en-US"/>
              <a:t>15</a:t>
            </a:fld>
            <a:endParaRPr lang="en-US"/>
          </a:p>
        </p:txBody>
      </p:sp>
    </p:spTree>
    <p:extLst>
      <p:ext uri="{BB962C8B-B14F-4D97-AF65-F5344CB8AC3E}">
        <p14:creationId xmlns:p14="http://schemas.microsoft.com/office/powerpoint/2010/main" val="106436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ACTIVITIES: </a:t>
            </a:r>
            <a:r>
              <a:rPr lang="en-US" dirty="0"/>
              <a:t>Use Yahoo Finance </a:t>
            </a:r>
            <a:r>
              <a:rPr lang="en-US" u="sng" dirty="0">
                <a:hlinkClick r:id="rId3"/>
              </a:rPr>
              <a:t>https://finance.yahoo.com/</a:t>
            </a:r>
            <a:r>
              <a:rPr lang="en-US" dirty="0"/>
              <a:t> to search for five stocks in which you’d like to invest. Bring to school each stock’s price, the price at which the stock has traded over the past year, and the dividend yield.</a:t>
            </a:r>
          </a:p>
          <a:p>
            <a:endParaRPr lang="en-US" dirty="0"/>
          </a:p>
          <a:p>
            <a:r>
              <a:rPr lang="en-US" dirty="0"/>
              <a:t>If we are going to do a “stock market” game, can we make it more interesting?  The real price of a stock is p/e.  don’t you think they would fund it interesting to understand why a stock at $30 with $1 (p/e of 30) in earnings is more expensive than a $100 stock with $10 (p/e of 10) in earnings</a:t>
            </a:r>
          </a:p>
          <a:p>
            <a:r>
              <a:rPr lang="en-US" dirty="0"/>
              <a:t>Question – which company would you rather own? A company that only makes $10 in earnings for every share or a company that earns $1 for every share it earns?  It depends on how much you have to pay for the stock to get those earnings.  That’s truly how you decide which stock “costs” more.  By what you are getting for what you pay.</a:t>
            </a:r>
          </a:p>
          <a:p>
            <a:endParaRPr lang="en-US" dirty="0"/>
          </a:p>
          <a:p>
            <a:r>
              <a:rPr lang="en-US" dirty="0"/>
              <a:t>Amazon price is $1,823.8 and for each share, you get $23.98 in earnings. This is expressed in the P/E ratio.  The PE number means you  have to spend that amount of money to buy $1 in earnings.</a:t>
            </a:r>
          </a:p>
          <a:p>
            <a:r>
              <a:rPr lang="en-US" dirty="0"/>
              <a:t>Price/Earnings = ____</a:t>
            </a:r>
          </a:p>
          <a:p>
            <a:endParaRPr lang="en-US" dirty="0"/>
          </a:p>
          <a:p>
            <a:r>
              <a:rPr lang="en-US" dirty="0"/>
              <a:t>Amazon has a P/E ratio of 76. It’s price is $1,823.  1,823/76 = $23.98 per share in earnings.</a:t>
            </a:r>
          </a:p>
          <a:p>
            <a:r>
              <a:rPr lang="en-US" dirty="0"/>
              <a:t>Google has a P/E ratio of 28 and a price of $1,133.47.  earnings per share of $40.48</a:t>
            </a:r>
          </a:p>
          <a:p>
            <a:r>
              <a:rPr lang="en-US" dirty="0"/>
              <a:t>Netflix has a P/E ratio of 126.57 and a price of $354.39. Netflix is the most expensive stock here because for every dollar you spend, you only get $2.80 cents in earnings.</a:t>
            </a:r>
          </a:p>
          <a:p>
            <a:endParaRPr lang="en-US" dirty="0"/>
          </a:p>
          <a:p>
            <a:r>
              <a:rPr lang="en-US" dirty="0"/>
              <a:t>Google is the cheapest and amazon is the second cheapest.  </a:t>
            </a:r>
          </a:p>
          <a:p>
            <a:endParaRPr lang="en-US" dirty="0"/>
          </a:p>
          <a:p>
            <a:endParaRPr lang="en-US" dirty="0"/>
          </a:p>
        </p:txBody>
      </p:sp>
      <p:sp>
        <p:nvSpPr>
          <p:cNvPr id="4" name="Slide Number Placeholder 3"/>
          <p:cNvSpPr>
            <a:spLocks noGrp="1"/>
          </p:cNvSpPr>
          <p:nvPr>
            <p:ph type="sldNum" sz="quarter" idx="5"/>
          </p:nvPr>
        </p:nvSpPr>
        <p:spPr/>
        <p:txBody>
          <a:bodyPr/>
          <a:lstStyle/>
          <a:p>
            <a:fld id="{580697A8-B478-4AC9-9D09-CB41D4BA6F92}" type="slidenum">
              <a:rPr lang="en-US"/>
              <a:t>16</a:t>
            </a:fld>
            <a:endParaRPr lang="en-US"/>
          </a:p>
        </p:txBody>
      </p:sp>
    </p:spTree>
    <p:extLst>
      <p:ext uri="{BB962C8B-B14F-4D97-AF65-F5344CB8AC3E}">
        <p14:creationId xmlns:p14="http://schemas.microsoft.com/office/powerpoint/2010/main" val="4014150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1F2A7A-CB5B-4BB4-BC0B-AE9E818D83D6}"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6130B-8748-49FF-9327-C9291532AAA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11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F2A7A-CB5B-4BB4-BC0B-AE9E818D83D6}"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6130B-8748-49FF-9327-C9291532AAA7}" type="slidenum">
              <a:rPr lang="en-US" smtClean="0"/>
              <a:t>‹#›</a:t>
            </a:fld>
            <a:endParaRPr lang="en-US"/>
          </a:p>
        </p:txBody>
      </p:sp>
    </p:spTree>
    <p:extLst>
      <p:ext uri="{BB962C8B-B14F-4D97-AF65-F5344CB8AC3E}">
        <p14:creationId xmlns:p14="http://schemas.microsoft.com/office/powerpoint/2010/main" val="3883230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F2A7A-CB5B-4BB4-BC0B-AE9E818D83D6}"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6130B-8748-49FF-9327-C9291532AAA7}" type="slidenum">
              <a:rPr lang="en-US" smtClean="0"/>
              <a:t>‹#›</a:t>
            </a:fld>
            <a:endParaRPr lang="en-US"/>
          </a:p>
        </p:txBody>
      </p:sp>
    </p:spTree>
    <p:extLst>
      <p:ext uri="{BB962C8B-B14F-4D97-AF65-F5344CB8AC3E}">
        <p14:creationId xmlns:p14="http://schemas.microsoft.com/office/powerpoint/2010/main" val="670399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654046-D075-47ED-A585-AE2B01421F9F}"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3254A-DC77-495C-9596-B22B5400C96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48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54046-D075-47ED-A585-AE2B01421F9F}"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3254A-DC77-495C-9596-B22B5400C96B}" type="slidenum">
              <a:rPr lang="en-US" smtClean="0"/>
              <a:t>‹#›</a:t>
            </a:fld>
            <a:endParaRPr lang="en-US"/>
          </a:p>
        </p:txBody>
      </p:sp>
    </p:spTree>
    <p:extLst>
      <p:ext uri="{BB962C8B-B14F-4D97-AF65-F5344CB8AC3E}">
        <p14:creationId xmlns:p14="http://schemas.microsoft.com/office/powerpoint/2010/main" val="877539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54046-D075-47ED-A585-AE2B01421F9F}"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3254A-DC77-495C-9596-B22B5400C96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186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654046-D075-47ED-A585-AE2B01421F9F}"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3254A-DC77-495C-9596-B22B5400C96B}" type="slidenum">
              <a:rPr lang="en-US" smtClean="0"/>
              <a:t>‹#›</a:t>
            </a:fld>
            <a:endParaRPr lang="en-US"/>
          </a:p>
        </p:txBody>
      </p:sp>
    </p:spTree>
    <p:extLst>
      <p:ext uri="{BB962C8B-B14F-4D97-AF65-F5344CB8AC3E}">
        <p14:creationId xmlns:p14="http://schemas.microsoft.com/office/powerpoint/2010/main" val="2581130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654046-D075-47ED-A585-AE2B01421F9F}"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3254A-DC77-495C-9596-B22B5400C96B}" type="slidenum">
              <a:rPr lang="en-US" smtClean="0"/>
              <a:t>‹#›</a:t>
            </a:fld>
            <a:endParaRPr lang="en-US"/>
          </a:p>
        </p:txBody>
      </p:sp>
    </p:spTree>
    <p:extLst>
      <p:ext uri="{BB962C8B-B14F-4D97-AF65-F5344CB8AC3E}">
        <p14:creationId xmlns:p14="http://schemas.microsoft.com/office/powerpoint/2010/main" val="1926175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654046-D075-47ED-A585-AE2B01421F9F}"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3254A-DC77-495C-9596-B22B5400C96B}" type="slidenum">
              <a:rPr lang="en-US" smtClean="0"/>
              <a:t>‹#›</a:t>
            </a:fld>
            <a:endParaRPr lang="en-US"/>
          </a:p>
        </p:txBody>
      </p:sp>
    </p:spTree>
    <p:extLst>
      <p:ext uri="{BB962C8B-B14F-4D97-AF65-F5344CB8AC3E}">
        <p14:creationId xmlns:p14="http://schemas.microsoft.com/office/powerpoint/2010/main" val="1286592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4654046-D075-47ED-A585-AE2B01421F9F}" type="datetimeFigureOut">
              <a:rPr lang="en-US" smtClean="0"/>
              <a:t>10/7/2021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9C3254A-DC77-495C-9596-B22B5400C96B}" type="slidenum">
              <a:rPr lang="en-US" smtClean="0"/>
              <a:t>‹#›</a:t>
            </a:fld>
            <a:endParaRPr lang="en-US"/>
          </a:p>
        </p:txBody>
      </p:sp>
    </p:spTree>
    <p:extLst>
      <p:ext uri="{BB962C8B-B14F-4D97-AF65-F5344CB8AC3E}">
        <p14:creationId xmlns:p14="http://schemas.microsoft.com/office/powerpoint/2010/main" val="4149796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4654046-D075-47ED-A585-AE2B01421F9F}" type="datetimeFigureOut">
              <a:rPr lang="en-US" smtClean="0"/>
              <a:t>10/7/2021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9C3254A-DC77-495C-9596-B22B5400C96B}" type="slidenum">
              <a:rPr lang="en-US" smtClean="0"/>
              <a:t>‹#›</a:t>
            </a:fld>
            <a:endParaRPr lang="en-US"/>
          </a:p>
        </p:txBody>
      </p:sp>
    </p:spTree>
    <p:extLst>
      <p:ext uri="{BB962C8B-B14F-4D97-AF65-F5344CB8AC3E}">
        <p14:creationId xmlns:p14="http://schemas.microsoft.com/office/powerpoint/2010/main" val="74630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F2A7A-CB5B-4BB4-BC0B-AE9E818D83D6}"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6130B-8748-49FF-9327-C9291532AAA7}" type="slidenum">
              <a:rPr lang="en-US" smtClean="0"/>
              <a:t>‹#›</a:t>
            </a:fld>
            <a:endParaRPr lang="en-US"/>
          </a:p>
        </p:txBody>
      </p:sp>
    </p:spTree>
    <p:extLst>
      <p:ext uri="{BB962C8B-B14F-4D97-AF65-F5344CB8AC3E}">
        <p14:creationId xmlns:p14="http://schemas.microsoft.com/office/powerpoint/2010/main" val="1141742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654046-D075-47ED-A585-AE2B01421F9F}"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3254A-DC77-495C-9596-B22B5400C96B}" type="slidenum">
              <a:rPr lang="en-US" smtClean="0"/>
              <a:t>‹#›</a:t>
            </a:fld>
            <a:endParaRPr lang="en-US"/>
          </a:p>
        </p:txBody>
      </p:sp>
    </p:spTree>
    <p:extLst>
      <p:ext uri="{BB962C8B-B14F-4D97-AF65-F5344CB8AC3E}">
        <p14:creationId xmlns:p14="http://schemas.microsoft.com/office/powerpoint/2010/main" val="3304413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54046-D075-47ED-A585-AE2B01421F9F}"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3254A-DC77-495C-9596-B22B5400C96B}" type="slidenum">
              <a:rPr lang="en-US" smtClean="0"/>
              <a:t>‹#›</a:t>
            </a:fld>
            <a:endParaRPr lang="en-US"/>
          </a:p>
        </p:txBody>
      </p:sp>
    </p:spTree>
    <p:extLst>
      <p:ext uri="{BB962C8B-B14F-4D97-AF65-F5344CB8AC3E}">
        <p14:creationId xmlns:p14="http://schemas.microsoft.com/office/powerpoint/2010/main" val="153470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54046-D075-47ED-A585-AE2B01421F9F}"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3254A-DC77-495C-9596-B22B5400C96B}" type="slidenum">
              <a:rPr lang="en-US" smtClean="0"/>
              <a:t>‹#›</a:t>
            </a:fld>
            <a:endParaRPr lang="en-US"/>
          </a:p>
        </p:txBody>
      </p:sp>
    </p:spTree>
    <p:extLst>
      <p:ext uri="{BB962C8B-B14F-4D97-AF65-F5344CB8AC3E}">
        <p14:creationId xmlns:p14="http://schemas.microsoft.com/office/powerpoint/2010/main" val="202131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1F2A7A-CB5B-4BB4-BC0B-AE9E818D83D6}"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6130B-8748-49FF-9327-C9291532AAA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61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1F2A7A-CB5B-4BB4-BC0B-AE9E818D83D6}"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6130B-8748-49FF-9327-C9291532AAA7}" type="slidenum">
              <a:rPr lang="en-US" smtClean="0"/>
              <a:t>‹#›</a:t>
            </a:fld>
            <a:endParaRPr lang="en-US"/>
          </a:p>
        </p:txBody>
      </p:sp>
    </p:spTree>
    <p:extLst>
      <p:ext uri="{BB962C8B-B14F-4D97-AF65-F5344CB8AC3E}">
        <p14:creationId xmlns:p14="http://schemas.microsoft.com/office/powerpoint/2010/main" val="352412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1F2A7A-CB5B-4BB4-BC0B-AE9E818D83D6}"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26130B-8748-49FF-9327-C9291532AAA7}" type="slidenum">
              <a:rPr lang="en-US" smtClean="0"/>
              <a:t>‹#›</a:t>
            </a:fld>
            <a:endParaRPr lang="en-US"/>
          </a:p>
        </p:txBody>
      </p:sp>
    </p:spTree>
    <p:extLst>
      <p:ext uri="{BB962C8B-B14F-4D97-AF65-F5344CB8AC3E}">
        <p14:creationId xmlns:p14="http://schemas.microsoft.com/office/powerpoint/2010/main" val="211763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1F2A7A-CB5B-4BB4-BC0B-AE9E818D83D6}"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26130B-8748-49FF-9327-C9291532AAA7}" type="slidenum">
              <a:rPr lang="en-US" smtClean="0"/>
              <a:t>‹#›</a:t>
            </a:fld>
            <a:endParaRPr lang="en-US"/>
          </a:p>
        </p:txBody>
      </p:sp>
    </p:spTree>
    <p:extLst>
      <p:ext uri="{BB962C8B-B14F-4D97-AF65-F5344CB8AC3E}">
        <p14:creationId xmlns:p14="http://schemas.microsoft.com/office/powerpoint/2010/main" val="414454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71F2A7A-CB5B-4BB4-BC0B-AE9E818D83D6}" type="datetimeFigureOut">
              <a:rPr lang="en-US" smtClean="0"/>
              <a:t>10/7/2021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F26130B-8748-49FF-9327-C9291532AAA7}" type="slidenum">
              <a:rPr lang="en-US" smtClean="0"/>
              <a:t>‹#›</a:t>
            </a:fld>
            <a:endParaRPr lang="en-US"/>
          </a:p>
        </p:txBody>
      </p:sp>
    </p:spTree>
    <p:extLst>
      <p:ext uri="{BB962C8B-B14F-4D97-AF65-F5344CB8AC3E}">
        <p14:creationId xmlns:p14="http://schemas.microsoft.com/office/powerpoint/2010/main" val="117292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71F2A7A-CB5B-4BB4-BC0B-AE9E818D83D6}" type="datetimeFigureOut">
              <a:rPr lang="en-US" smtClean="0"/>
              <a:t>10/7/2021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F26130B-8748-49FF-9327-C9291532AAA7}" type="slidenum">
              <a:rPr lang="en-US" smtClean="0"/>
              <a:t>‹#›</a:t>
            </a:fld>
            <a:endParaRPr lang="en-US"/>
          </a:p>
        </p:txBody>
      </p:sp>
    </p:spTree>
    <p:extLst>
      <p:ext uri="{BB962C8B-B14F-4D97-AF65-F5344CB8AC3E}">
        <p14:creationId xmlns:p14="http://schemas.microsoft.com/office/powerpoint/2010/main" val="263642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1F2A7A-CB5B-4BB4-BC0B-AE9E818D83D6}"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6130B-8748-49FF-9327-C9291532AAA7}" type="slidenum">
              <a:rPr lang="en-US" smtClean="0"/>
              <a:t>‹#›</a:t>
            </a:fld>
            <a:endParaRPr lang="en-US"/>
          </a:p>
        </p:txBody>
      </p:sp>
    </p:spTree>
    <p:extLst>
      <p:ext uri="{BB962C8B-B14F-4D97-AF65-F5344CB8AC3E}">
        <p14:creationId xmlns:p14="http://schemas.microsoft.com/office/powerpoint/2010/main" val="38661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71F2A7A-CB5B-4BB4-BC0B-AE9E818D83D6}" type="datetimeFigureOut">
              <a:rPr lang="en-US" smtClean="0"/>
              <a:t>10/7/2021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F26130B-8748-49FF-9327-C9291532AAA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641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4654046-D075-47ED-A585-AE2B01421F9F}" type="datetimeFigureOut">
              <a:rPr lang="en-US" smtClean="0"/>
              <a:t>10/7/2021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9C3254A-DC77-495C-9596-B22B5400C96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35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7BD29FE0-BABD-462C-AFAB-072D0D441F8E}"/>
              </a:ext>
            </a:extLst>
          </p:cNvPr>
          <p:cNvSpPr>
            <a:spLocks noChangeArrowheads="1"/>
          </p:cNvSpPr>
          <p:nvPr/>
        </p:nvSpPr>
        <p:spPr bwMode="auto">
          <a:xfrm>
            <a:off x="320635" y="308758"/>
            <a:ext cx="11625942" cy="1104569"/>
          </a:xfrm>
          <a:prstGeom prst="rect">
            <a:avLst/>
          </a:prstGeom>
          <a:solidFill>
            <a:srgbClr val="385723"/>
          </a:solidFill>
          <a:ln w="12700">
            <a:solidFill>
              <a:srgbClr val="2F528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FFFFFF"/>
                </a:solidFill>
                <a:effectLst/>
                <a:latin typeface="Rockwell Nova Extra Bold" panose="02060903020205020403" pitchFamily="18" charset="0"/>
                <a:ea typeface="Calibri" panose="020F0502020204030204" pitchFamily="34" charset="0"/>
                <a:cs typeface="Arial" panose="020B0604020202020204" pitchFamily="34" charset="0"/>
              </a:rPr>
              <a:t>Welcome to Real Life</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53D0E65C-646E-44A4-9C1A-059874E6F484}"/>
              </a:ext>
            </a:extLst>
          </p:cNvPr>
          <p:cNvSpPr>
            <a:spLocks noChangeArrowheads="1"/>
          </p:cNvSpPr>
          <p:nvPr/>
        </p:nvSpPr>
        <p:spPr bwMode="auto">
          <a:xfrm>
            <a:off x="3759199" y="1838251"/>
            <a:ext cx="8187377"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en-US" sz="3200" dirty="0">
              <a:latin typeface="Rockwell Extra Bold" panose="02060903040505020403" pitchFamily="18" charset="0"/>
            </a:endParaRPr>
          </a:p>
          <a:p>
            <a:pPr algn="ctr"/>
            <a:r>
              <a:rPr lang="en-US" sz="3600" b="1" dirty="0">
                <a:latin typeface="Rockwell Nova" panose="02060503020205020403" pitchFamily="18" charset="0"/>
              </a:rPr>
              <a:t>Life Lesson 13   </a:t>
            </a:r>
          </a:p>
          <a:p>
            <a:pPr algn="ctr"/>
            <a:r>
              <a:rPr lang="en-US" sz="3200" b="1" dirty="0">
                <a:latin typeface="Rockwell Nova" panose="02060503020205020403" pitchFamily="18" charset="0"/>
              </a:rPr>
              <a:t> </a:t>
            </a:r>
          </a:p>
          <a:p>
            <a:pPr algn="ctr"/>
            <a:r>
              <a:rPr lang="en-US" sz="4000" b="1" dirty="0">
                <a:latin typeface="Rockwell Nova" panose="02060503020205020403" pitchFamily="18" charset="0"/>
              </a:rPr>
              <a:t>Student Loans</a:t>
            </a:r>
          </a:p>
          <a:p>
            <a:endParaRPr lang="en-US" dirty="0"/>
          </a:p>
          <a:p>
            <a:r>
              <a:rPr lang="en-US" b="1" dirty="0"/>
              <a:t>    </a:t>
            </a:r>
          </a:p>
          <a:p>
            <a:endParaRPr lang="en-US" b="1" dirty="0"/>
          </a:p>
          <a:p>
            <a:pPr algn="ctr"/>
            <a:r>
              <a:rPr lang="en-US" sz="2400" b="1" dirty="0"/>
              <a:t>OBJECTIVE:</a:t>
            </a:r>
            <a:r>
              <a:rPr lang="en-US" sz="2400" dirty="0"/>
              <a:t> To explain student loans and the ways to keep student loan debt to a minimum. </a:t>
            </a:r>
            <a:endParaRPr lang="en-US" dirty="0"/>
          </a:p>
          <a:p>
            <a:pPr algn="ctr"/>
            <a:endParaRPr lang="en-US" dirty="0"/>
          </a:p>
        </p:txBody>
      </p:sp>
      <p:sp>
        <p:nvSpPr>
          <p:cNvPr id="6" name="Rectangle 4">
            <a:extLst>
              <a:ext uri="{FF2B5EF4-FFF2-40B4-BE49-F238E27FC236}">
                <a16:creationId xmlns:a16="http://schemas.microsoft.com/office/drawing/2014/main" id="{579B6427-9713-4EC4-8305-D294DA5C6FB6}"/>
              </a:ext>
            </a:extLst>
          </p:cNvPr>
          <p:cNvSpPr>
            <a:spLocks noChangeArrowheads="1"/>
          </p:cNvSpPr>
          <p:nvPr/>
        </p:nvSpPr>
        <p:spPr bwMode="auto">
          <a:xfrm>
            <a:off x="7481455" y="3271565"/>
            <a:ext cx="2030939"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798D4039-74F4-4C95-B691-BBF123F820D5}"/>
              </a:ext>
            </a:extLst>
          </p:cNvPr>
          <p:cNvSpPr/>
          <p:nvPr/>
        </p:nvSpPr>
        <p:spPr>
          <a:xfrm flipH="1">
            <a:off x="9083039" y="6457000"/>
            <a:ext cx="3010893" cy="369332"/>
          </a:xfrm>
          <a:prstGeom prst="rect">
            <a:avLst/>
          </a:prstGeom>
        </p:spPr>
        <p:txBody>
          <a:bodyPr wrap="square">
            <a:spAutoFit/>
          </a:bodyPr>
          <a:lstStyle/>
          <a:p>
            <a:r>
              <a:rPr lang="en-US" dirty="0">
                <a:solidFill>
                  <a:schemeClr val="bg1"/>
                </a:solidFill>
              </a:rPr>
              <a:t>©  2019 Welcome to Real Life</a:t>
            </a:r>
          </a:p>
        </p:txBody>
      </p:sp>
      <p:pic>
        <p:nvPicPr>
          <p:cNvPr id="7" name="Picture 6" title="Image result for yellow door">
            <a:extLst>
              <a:ext uri="{FF2B5EF4-FFF2-40B4-BE49-F238E27FC236}">
                <a16:creationId xmlns:a16="http://schemas.microsoft.com/office/drawing/2014/main" id="{CA829448-6190-4BA6-BB90-8334F5C98EFE}"/>
              </a:ext>
            </a:extLst>
          </p:cNvPr>
          <p:cNvPicPr/>
          <p:nvPr/>
        </p:nvPicPr>
        <p:blipFill>
          <a:blip r:embed="rId2" cstate="print">
            <a:extLst>
              <a:ext uri="{28A0092B-C50C-407E-A947-70E740481C1C}">
                <a14:useLocalDpi xmlns:a14="http://schemas.microsoft.com/office/drawing/2010/main" val="0"/>
              </a:ext>
            </a:extLst>
          </a:blip>
          <a:srcRect l="63352" t="5960" r="11138" b="13804"/>
          <a:stretch>
            <a:fillRect/>
          </a:stretch>
        </p:blipFill>
        <p:spPr>
          <a:xfrm>
            <a:off x="749300" y="1826336"/>
            <a:ext cx="2895600" cy="4117264"/>
          </a:xfrm>
          <a:prstGeom prst="rect">
            <a:avLst/>
          </a:prstGeom>
        </p:spPr>
      </p:pic>
    </p:spTree>
    <p:extLst>
      <p:ext uri="{BB962C8B-B14F-4D97-AF65-F5344CB8AC3E}">
        <p14:creationId xmlns:p14="http://schemas.microsoft.com/office/powerpoint/2010/main" val="377524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23C008-F07C-4653-8810-6B5BC6393989}"/>
              </a:ext>
            </a:extLst>
          </p:cNvPr>
          <p:cNvSpPr txBox="1"/>
          <p:nvPr/>
        </p:nvSpPr>
        <p:spPr>
          <a:xfrm>
            <a:off x="0" y="293915"/>
            <a:ext cx="11967881" cy="1028699"/>
          </a:xfrm>
          <a:prstGeom prst="rect">
            <a:avLst/>
          </a:prstGeom>
        </p:spPr>
        <p:txBody>
          <a:bodyPr vert="horz" lIns="91440" tIns="45720" rIns="91440" bIns="45720" rtlCol="0" anchor="b">
            <a:normAutofit/>
          </a:bodyPr>
          <a:lstStyle/>
          <a:p>
            <a:pPr algn="ctr" defTabSz="914400">
              <a:lnSpc>
                <a:spcPct val="85000"/>
              </a:lnSpc>
              <a:spcBef>
                <a:spcPct val="0"/>
              </a:spcBef>
              <a:spcAft>
                <a:spcPts val="600"/>
              </a:spcAft>
            </a:pPr>
            <a:r>
              <a:rPr lang="en-US" sz="4400" b="1" kern="1200" spc="-50" baseline="0" dirty="0">
                <a:solidFill>
                  <a:schemeClr val="tx1">
                    <a:lumMod val="75000"/>
                    <a:lumOff val="25000"/>
                  </a:schemeClr>
                </a:solidFill>
                <a:latin typeface="Rockwell Nova" panose="02060503020205020403" pitchFamily="18" charset="0"/>
                <a:ea typeface="+mj-ea"/>
                <a:cs typeface="+mj-cs"/>
              </a:rPr>
              <a:t>Student Loans Terms </a:t>
            </a:r>
          </a:p>
        </p:txBody>
      </p:sp>
      <p:sp>
        <p:nvSpPr>
          <p:cNvPr id="2" name="TextBox 1">
            <a:extLst>
              <a:ext uri="{FF2B5EF4-FFF2-40B4-BE49-F238E27FC236}">
                <a16:creationId xmlns:a16="http://schemas.microsoft.com/office/drawing/2014/main" id="{ECAE3280-BB5F-4887-914F-035EBE3A4028}"/>
              </a:ext>
            </a:extLst>
          </p:cNvPr>
          <p:cNvSpPr txBox="1"/>
          <p:nvPr/>
        </p:nvSpPr>
        <p:spPr>
          <a:xfrm>
            <a:off x="114300" y="1926771"/>
            <a:ext cx="5698671" cy="4065815"/>
          </a:xfrm>
          <a:prstGeom prst="rect">
            <a:avLst/>
          </a:prstGeom>
        </p:spPr>
        <p:txBody>
          <a:bodyPr vert="horz" lIns="0" tIns="45720" rIns="0" bIns="45720" rtlCol="0" anchor="t">
            <a:noAutofit/>
          </a:bodyPr>
          <a:lstStyle/>
          <a:p>
            <a:pPr lvl="1" algn="ctr" defTabSz="914400">
              <a:lnSpc>
                <a:spcPct val="90000"/>
              </a:lnSpc>
              <a:spcAft>
                <a:spcPts val="1000"/>
              </a:spcAft>
            </a:pPr>
            <a:r>
              <a:rPr lang="en-US" sz="3200" dirty="0">
                <a:solidFill>
                  <a:schemeClr val="tx1">
                    <a:lumMod val="75000"/>
                    <a:lumOff val="25000"/>
                  </a:schemeClr>
                </a:solidFill>
                <a:cs typeface="Calibri" panose="020F0502020204030204"/>
              </a:rPr>
              <a:t>Things to ask about: </a:t>
            </a:r>
          </a:p>
          <a:p>
            <a:pPr lvl="1" algn="ctr" defTabSz="914400">
              <a:lnSpc>
                <a:spcPct val="90000"/>
              </a:lnSpc>
              <a:spcAft>
                <a:spcPts val="1000"/>
              </a:spcAft>
            </a:pPr>
            <a:endParaRPr lang="en-US" sz="3200" dirty="0">
              <a:solidFill>
                <a:schemeClr val="tx1">
                  <a:lumMod val="75000"/>
                  <a:lumOff val="25000"/>
                </a:schemeClr>
              </a:solidFill>
              <a:cs typeface="Calibri" panose="020F0502020204030204"/>
            </a:endParaRPr>
          </a:p>
          <a:p>
            <a:pPr lvl="1" algn="ctr" defTabSz="914400">
              <a:lnSpc>
                <a:spcPct val="90000"/>
              </a:lnSpc>
              <a:spcAft>
                <a:spcPts val="1000"/>
              </a:spcAft>
            </a:pPr>
            <a:r>
              <a:rPr lang="en-US" sz="3200" dirty="0">
                <a:solidFill>
                  <a:schemeClr val="tx1">
                    <a:lumMod val="75000"/>
                    <a:lumOff val="25000"/>
                  </a:schemeClr>
                </a:solidFill>
                <a:cs typeface="Calibri" panose="020F0502020204030204"/>
              </a:rPr>
              <a:t>Deferment</a:t>
            </a:r>
          </a:p>
          <a:p>
            <a:pPr lvl="1" algn="ctr" defTabSz="914400">
              <a:lnSpc>
                <a:spcPct val="90000"/>
              </a:lnSpc>
              <a:spcAft>
                <a:spcPts val="1000"/>
              </a:spcAft>
            </a:pPr>
            <a:r>
              <a:rPr lang="en-US" sz="3200" dirty="0">
                <a:solidFill>
                  <a:schemeClr val="tx1">
                    <a:lumMod val="75000"/>
                    <a:lumOff val="25000"/>
                  </a:schemeClr>
                </a:solidFill>
                <a:cs typeface="Calibri" panose="020F0502020204030204"/>
              </a:rPr>
              <a:t>Forbearance</a:t>
            </a:r>
          </a:p>
          <a:p>
            <a:pPr lvl="1" algn="ctr" defTabSz="914400">
              <a:lnSpc>
                <a:spcPct val="90000"/>
              </a:lnSpc>
              <a:spcAft>
                <a:spcPts val="1000"/>
              </a:spcAft>
            </a:pPr>
            <a:r>
              <a:rPr lang="en-US" sz="3200" dirty="0">
                <a:solidFill>
                  <a:schemeClr val="tx1">
                    <a:lumMod val="75000"/>
                    <a:lumOff val="25000"/>
                  </a:schemeClr>
                </a:solidFill>
                <a:cs typeface="Calibri" panose="020F0502020204030204"/>
              </a:rPr>
              <a:t>Pre-payment penalties</a:t>
            </a:r>
          </a:p>
          <a:p>
            <a:pPr lvl="1" algn="ctr" defTabSz="914400">
              <a:lnSpc>
                <a:spcPct val="90000"/>
              </a:lnSpc>
              <a:spcAft>
                <a:spcPts val="1000"/>
              </a:spcAft>
            </a:pPr>
            <a:r>
              <a:rPr lang="en-US" sz="3200" dirty="0">
                <a:solidFill>
                  <a:schemeClr val="tx1">
                    <a:lumMod val="75000"/>
                    <a:lumOff val="25000"/>
                  </a:schemeClr>
                </a:solidFill>
                <a:cs typeface="Calibri" panose="020F0502020204030204"/>
              </a:rPr>
              <a:t>Minimum payment</a:t>
            </a:r>
          </a:p>
          <a:p>
            <a:pPr lvl="1" algn="ctr" defTabSz="914400">
              <a:lnSpc>
                <a:spcPct val="90000"/>
              </a:lnSpc>
              <a:spcAft>
                <a:spcPts val="1000"/>
              </a:spcAft>
            </a:pPr>
            <a:r>
              <a:rPr lang="en-US" sz="3200" dirty="0">
                <a:solidFill>
                  <a:schemeClr val="tx1">
                    <a:lumMod val="75000"/>
                    <a:lumOff val="25000"/>
                  </a:schemeClr>
                </a:solidFill>
                <a:cs typeface="Calibri" panose="020F0502020204030204"/>
              </a:rPr>
              <a:t>Income based repayment</a:t>
            </a:r>
          </a:p>
          <a:p>
            <a:pPr lvl="1" algn="ctr" defTabSz="914400">
              <a:lnSpc>
                <a:spcPct val="90000"/>
              </a:lnSpc>
              <a:spcAft>
                <a:spcPts val="1000"/>
              </a:spcAft>
            </a:pPr>
            <a:endParaRPr lang="en-US" sz="3200" dirty="0">
              <a:solidFill>
                <a:schemeClr val="tx1">
                  <a:lumMod val="75000"/>
                  <a:lumOff val="25000"/>
                </a:schemeClr>
              </a:solidFill>
              <a:cs typeface="Calibri" panose="020F0502020204030204"/>
            </a:endParaRPr>
          </a:p>
          <a:p>
            <a:pPr lvl="1" algn="ctr" defTabSz="914400">
              <a:lnSpc>
                <a:spcPct val="90000"/>
              </a:lnSpc>
              <a:spcAft>
                <a:spcPts val="1000"/>
              </a:spcAft>
            </a:pPr>
            <a:endParaRPr lang="en-US" sz="2800" dirty="0">
              <a:solidFill>
                <a:schemeClr val="tx1">
                  <a:lumMod val="75000"/>
                  <a:lumOff val="25000"/>
                </a:schemeClr>
              </a:solidFill>
              <a:cs typeface="Calibri" panose="020F0502020204030204"/>
            </a:endParaRPr>
          </a:p>
          <a:p>
            <a:pPr lvl="1" algn="ctr" defTabSz="914400">
              <a:lnSpc>
                <a:spcPct val="90000"/>
              </a:lnSpc>
              <a:spcAft>
                <a:spcPts val="1000"/>
              </a:spcAft>
            </a:pPr>
            <a:endParaRPr lang="en-US" sz="2800" dirty="0">
              <a:solidFill>
                <a:schemeClr val="tx1">
                  <a:lumMod val="75000"/>
                  <a:lumOff val="25000"/>
                </a:schemeClr>
              </a:solidFill>
              <a:cs typeface="Calibri" panose="020F0502020204030204"/>
            </a:endParaRPr>
          </a:p>
          <a:p>
            <a:pPr marL="342900" indent="-342900" defTabSz="914400">
              <a:lnSpc>
                <a:spcPct val="90000"/>
              </a:lnSpc>
              <a:spcAft>
                <a:spcPts val="1000"/>
              </a:spcAft>
              <a:buFont typeface="Arial"/>
              <a:buChar char="•"/>
            </a:pPr>
            <a:endParaRPr lang="en-US" sz="2400" dirty="0">
              <a:solidFill>
                <a:schemeClr val="tx1">
                  <a:lumMod val="75000"/>
                  <a:lumOff val="25000"/>
                </a:schemeClr>
              </a:solidFill>
              <a:cs typeface="Calibri" panose="020F0502020204030204"/>
            </a:endParaRPr>
          </a:p>
          <a:p>
            <a:pPr marL="342900" indent="-342900" defTabSz="914400">
              <a:lnSpc>
                <a:spcPct val="90000"/>
              </a:lnSpc>
              <a:spcAft>
                <a:spcPts val="1000"/>
              </a:spcAft>
              <a:buFont typeface="Arial"/>
              <a:buChar char="•"/>
            </a:pPr>
            <a:endParaRPr lang="en-US" sz="2400" dirty="0">
              <a:solidFill>
                <a:schemeClr val="tx1">
                  <a:lumMod val="75000"/>
                  <a:lumOff val="25000"/>
                </a:schemeClr>
              </a:solidFill>
              <a:cs typeface="Calibri" panose="020F0502020204030204"/>
            </a:endParaRPr>
          </a:p>
        </p:txBody>
      </p:sp>
      <p:sp>
        <p:nvSpPr>
          <p:cNvPr id="4" name="Rectangle 3">
            <a:extLst>
              <a:ext uri="{FF2B5EF4-FFF2-40B4-BE49-F238E27FC236}">
                <a16:creationId xmlns:a16="http://schemas.microsoft.com/office/drawing/2014/main" id="{E891D36A-37ED-4873-B5DC-C2015748F3E3}"/>
              </a:ext>
            </a:extLst>
          </p:cNvPr>
          <p:cNvSpPr/>
          <p:nvPr/>
        </p:nvSpPr>
        <p:spPr>
          <a:xfrm flipH="1">
            <a:off x="9083039" y="6457000"/>
            <a:ext cx="3010893" cy="369332"/>
          </a:xfrm>
          <a:prstGeom prst="rect">
            <a:avLst/>
          </a:prstGeom>
        </p:spPr>
        <p:txBody>
          <a:bodyPr wrap="square">
            <a:spAutoFit/>
          </a:bodyPr>
          <a:lstStyle/>
          <a:p>
            <a:pPr>
              <a:spcAft>
                <a:spcPts val="600"/>
              </a:spcAft>
            </a:pPr>
            <a:r>
              <a:rPr lang="en-US" sz="1800">
                <a:solidFill>
                  <a:schemeClr val="bg1"/>
                </a:solidFill>
              </a:rPr>
              <a:t>©  2019 Welcome to Real Life</a:t>
            </a:r>
          </a:p>
        </p:txBody>
      </p:sp>
      <p:pic>
        <p:nvPicPr>
          <p:cNvPr id="6" name="Picture 5" descr="Student Loan Debt, Education, College">
            <a:extLst>
              <a:ext uri="{FF2B5EF4-FFF2-40B4-BE49-F238E27FC236}">
                <a16:creationId xmlns:a16="http://schemas.microsoft.com/office/drawing/2014/main" id="{6AE9DDD8-650A-4C43-9757-9357D9AC05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79031" y="1926771"/>
            <a:ext cx="5442854" cy="4065814"/>
          </a:xfrm>
          <a:prstGeom prst="rect">
            <a:avLst/>
          </a:prstGeom>
          <a:noFill/>
          <a:ln>
            <a:noFill/>
          </a:ln>
        </p:spPr>
      </p:pic>
    </p:spTree>
    <p:extLst>
      <p:ext uri="{BB962C8B-B14F-4D97-AF65-F5344CB8AC3E}">
        <p14:creationId xmlns:p14="http://schemas.microsoft.com/office/powerpoint/2010/main" val="15731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853B-650B-4556-B534-7D798FFE8EC4}"/>
              </a:ext>
            </a:extLst>
          </p:cNvPr>
          <p:cNvSpPr>
            <a:spLocks noGrp="1"/>
          </p:cNvSpPr>
          <p:nvPr>
            <p:ph type="title"/>
          </p:nvPr>
        </p:nvSpPr>
        <p:spPr>
          <a:xfrm>
            <a:off x="1097280" y="286603"/>
            <a:ext cx="10058400" cy="1206342"/>
          </a:xfrm>
        </p:spPr>
        <p:txBody>
          <a:bodyPr/>
          <a:lstStyle/>
          <a:p>
            <a:pPr algn="ctr"/>
            <a:r>
              <a:rPr lang="en-US" dirty="0">
                <a:latin typeface="Rockwell Extra Bold"/>
              </a:rPr>
              <a:t>Repaying Student Loans </a:t>
            </a:r>
            <a:endParaRPr lang="en-US"/>
          </a:p>
        </p:txBody>
      </p:sp>
      <p:sp>
        <p:nvSpPr>
          <p:cNvPr id="4" name="TextBox 3">
            <a:extLst>
              <a:ext uri="{FF2B5EF4-FFF2-40B4-BE49-F238E27FC236}">
                <a16:creationId xmlns:a16="http://schemas.microsoft.com/office/drawing/2014/main" id="{08C6D8E4-E8FF-4BA0-AB34-63F123732071}"/>
              </a:ext>
            </a:extLst>
          </p:cNvPr>
          <p:cNvSpPr txBox="1"/>
          <p:nvPr/>
        </p:nvSpPr>
        <p:spPr>
          <a:xfrm>
            <a:off x="1097280" y="1993900"/>
            <a:ext cx="10892286" cy="4093428"/>
          </a:xfrm>
          <a:prstGeom prst="rect">
            <a:avLst/>
          </a:prstGeom>
          <a:noFill/>
        </p:spPr>
        <p:txBody>
          <a:bodyPr wrap="square" lIns="91440" tIns="45720" rIns="91440" bIns="45720" rtlCol="0" anchor="t">
            <a:spAutoFit/>
          </a:bodyPr>
          <a:lstStyle/>
          <a:p>
            <a:r>
              <a:rPr lang="en-US" sz="2600" b="1" dirty="0"/>
              <a:t>Deferment: </a:t>
            </a:r>
            <a:r>
              <a:rPr lang="en-US" sz="2600" dirty="0"/>
              <a:t>Time period during which you do not have to make loan payments.</a:t>
            </a:r>
            <a:endParaRPr lang="en-US" sz="2600" dirty="0">
              <a:cs typeface="Calibri"/>
            </a:endParaRPr>
          </a:p>
          <a:p>
            <a:r>
              <a:rPr lang="en-US" sz="2600" dirty="0"/>
              <a:t>Eligible if you are:  Attending school or in a health care residency program</a:t>
            </a:r>
            <a:endParaRPr lang="en-US" sz="2600">
              <a:cs typeface="Calibri" panose="020F0502020204030204"/>
            </a:endParaRPr>
          </a:p>
          <a:p>
            <a:pPr lvl="2"/>
            <a:r>
              <a:rPr lang="en-US" sz="2600" dirty="0"/>
              <a:t>                     Active in the military</a:t>
            </a:r>
            <a:endParaRPr lang="en-US" sz="2600">
              <a:cs typeface="Calibri" panose="020F0502020204030204"/>
            </a:endParaRPr>
          </a:p>
          <a:p>
            <a:pPr lvl="2"/>
            <a:r>
              <a:rPr lang="en-US" sz="2600" dirty="0"/>
              <a:t>                     Performing public service </a:t>
            </a:r>
            <a:endParaRPr lang="en-US" sz="2600">
              <a:cs typeface="Calibri" panose="020F0502020204030204"/>
            </a:endParaRPr>
          </a:p>
          <a:p>
            <a:r>
              <a:rPr lang="en-US" sz="2600" dirty="0"/>
              <a:t>  </a:t>
            </a:r>
            <a:endParaRPr lang="en-US" sz="2600" dirty="0">
              <a:cs typeface="Calibri"/>
            </a:endParaRPr>
          </a:p>
          <a:p>
            <a:r>
              <a:rPr lang="en-US" sz="2600" b="1" dirty="0"/>
              <a:t>Forbearance: </a:t>
            </a:r>
            <a:r>
              <a:rPr lang="en-US" sz="2600" dirty="0"/>
              <a:t>Granted during hardships like unemployment or serious illness. Allows you to skip payments without being considered missed or late.</a:t>
            </a:r>
            <a:endParaRPr lang="en-US" sz="2600" dirty="0">
              <a:cs typeface="Calibri"/>
            </a:endParaRPr>
          </a:p>
          <a:p>
            <a:endParaRPr lang="en-US" sz="2600" dirty="0">
              <a:cs typeface="Calibri"/>
            </a:endParaRPr>
          </a:p>
          <a:p>
            <a:r>
              <a:rPr lang="en-US" sz="2600" b="1" dirty="0"/>
              <a:t>Prepayment penalties: </a:t>
            </a:r>
            <a:r>
              <a:rPr lang="en-US" sz="2600" dirty="0"/>
              <a:t>May be charged if you repay your student loans early. Be sure to ask about this BEFORE you take out the loan. </a:t>
            </a:r>
            <a:endParaRPr lang="en-US" sz="2600" dirty="0">
              <a:cs typeface="Calibri"/>
            </a:endParaRPr>
          </a:p>
        </p:txBody>
      </p:sp>
    </p:spTree>
    <p:extLst>
      <p:ext uri="{BB962C8B-B14F-4D97-AF65-F5344CB8AC3E}">
        <p14:creationId xmlns:p14="http://schemas.microsoft.com/office/powerpoint/2010/main" val="1690043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853B-650B-4556-B534-7D798FFE8EC4}"/>
              </a:ext>
            </a:extLst>
          </p:cNvPr>
          <p:cNvSpPr>
            <a:spLocks noGrp="1"/>
          </p:cNvSpPr>
          <p:nvPr>
            <p:ph type="title"/>
          </p:nvPr>
        </p:nvSpPr>
        <p:spPr>
          <a:xfrm>
            <a:off x="1154789" y="-58454"/>
            <a:ext cx="10058400" cy="1450757"/>
          </a:xfrm>
        </p:spPr>
        <p:txBody>
          <a:bodyPr/>
          <a:lstStyle/>
          <a:p>
            <a:pPr algn="ctr"/>
            <a:r>
              <a:rPr lang="en-US" dirty="0">
                <a:latin typeface="Rockwell Extra Bold"/>
              </a:rPr>
              <a:t>Repaying Student Loans</a:t>
            </a:r>
            <a:endParaRPr lang="en-US" dirty="0">
              <a:cs typeface="Calibri Light" panose="020F0302020204030204"/>
            </a:endParaRPr>
          </a:p>
        </p:txBody>
      </p:sp>
      <p:sp>
        <p:nvSpPr>
          <p:cNvPr id="3" name="TextBox 2">
            <a:extLst>
              <a:ext uri="{FF2B5EF4-FFF2-40B4-BE49-F238E27FC236}">
                <a16:creationId xmlns:a16="http://schemas.microsoft.com/office/drawing/2014/main" id="{0F881466-114A-4BEE-AF2A-D391A3F379BF}"/>
              </a:ext>
            </a:extLst>
          </p:cNvPr>
          <p:cNvSpPr txBox="1"/>
          <p:nvPr/>
        </p:nvSpPr>
        <p:spPr>
          <a:xfrm>
            <a:off x="1097280" y="1828800"/>
            <a:ext cx="11094720" cy="4524315"/>
          </a:xfrm>
          <a:prstGeom prst="rect">
            <a:avLst/>
          </a:prstGeom>
          <a:noFill/>
        </p:spPr>
        <p:txBody>
          <a:bodyPr wrap="square" rtlCol="0">
            <a:spAutoFit/>
          </a:bodyPr>
          <a:lstStyle/>
          <a:p>
            <a:r>
              <a:rPr lang="en-US" sz="2400" b="1" dirty="0"/>
              <a:t>Income based repayment: </a:t>
            </a:r>
            <a:r>
              <a:rPr lang="en-US" sz="2400" dirty="0"/>
              <a:t>Available on federal student loans. </a:t>
            </a:r>
          </a:p>
          <a:p>
            <a:endParaRPr lang="en-US" sz="2400" dirty="0"/>
          </a:p>
          <a:p>
            <a:r>
              <a:rPr lang="en-US" sz="2400" dirty="0"/>
              <a:t>Instead of paying the loan’s fixed interest rate every month for 10 years, you pay 10% of your discretionary income every month for 20 years. After 20 years you’re eligible for  loan forgiveness.</a:t>
            </a:r>
          </a:p>
          <a:p>
            <a:endParaRPr lang="en-US" sz="2400" dirty="0"/>
          </a:p>
          <a:p>
            <a:r>
              <a:rPr lang="en-US" sz="2400" dirty="0"/>
              <a:t>Helps students who start careers with low salaries. If your salary falls, the payment falls. But if it rises, the monthly payment will rise. </a:t>
            </a:r>
          </a:p>
          <a:p>
            <a:endParaRPr lang="en-US" sz="2400" dirty="0"/>
          </a:p>
          <a:p>
            <a:r>
              <a:rPr lang="en-US" sz="2400" dirty="0"/>
              <a:t>If the 10% monthly payment is less than the normal interest payment, the difference is added to the loan’s principal. So even if you make the required monthly payment, the amount you owe would </a:t>
            </a:r>
            <a:r>
              <a:rPr lang="en-US" sz="2400" b="1" dirty="0"/>
              <a:t>INCREASE</a:t>
            </a:r>
            <a:r>
              <a:rPr lang="en-US" sz="2400" dirty="0"/>
              <a:t> because of </a:t>
            </a:r>
            <a:r>
              <a:rPr lang="en-US" sz="2400" b="1" dirty="0"/>
              <a:t>negative amortization</a:t>
            </a:r>
            <a:r>
              <a:rPr lang="en-US" sz="2400" dirty="0"/>
              <a:t>.  </a:t>
            </a:r>
          </a:p>
        </p:txBody>
      </p:sp>
    </p:spTree>
    <p:extLst>
      <p:ext uri="{BB962C8B-B14F-4D97-AF65-F5344CB8AC3E}">
        <p14:creationId xmlns:p14="http://schemas.microsoft.com/office/powerpoint/2010/main" val="350551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23C008-F07C-4653-8810-6B5BC6393989}"/>
              </a:ext>
            </a:extLst>
          </p:cNvPr>
          <p:cNvSpPr txBox="1"/>
          <p:nvPr/>
        </p:nvSpPr>
        <p:spPr>
          <a:xfrm>
            <a:off x="0" y="293915"/>
            <a:ext cx="11967881" cy="1028699"/>
          </a:xfrm>
          <a:prstGeom prst="rect">
            <a:avLst/>
          </a:prstGeom>
        </p:spPr>
        <p:txBody>
          <a:bodyPr vert="horz" lIns="91440" tIns="45720" rIns="91440" bIns="45720" rtlCol="0" anchor="b">
            <a:normAutofit/>
          </a:bodyPr>
          <a:lstStyle/>
          <a:p>
            <a:pPr algn="ctr" defTabSz="914400">
              <a:lnSpc>
                <a:spcPct val="85000"/>
              </a:lnSpc>
              <a:spcBef>
                <a:spcPct val="0"/>
              </a:spcBef>
              <a:spcAft>
                <a:spcPts val="600"/>
              </a:spcAft>
            </a:pPr>
            <a:r>
              <a:rPr lang="en-US" sz="4400" b="1" kern="1200" spc="-50" baseline="0" dirty="0">
                <a:solidFill>
                  <a:schemeClr val="tx1">
                    <a:lumMod val="75000"/>
                    <a:lumOff val="25000"/>
                  </a:schemeClr>
                </a:solidFill>
                <a:latin typeface="Rockwell Nova" panose="02060503020205020403" pitchFamily="18" charset="0"/>
                <a:ea typeface="+mj-ea"/>
                <a:cs typeface="+mj-cs"/>
              </a:rPr>
              <a:t>Repaying Student Loans</a:t>
            </a:r>
          </a:p>
        </p:txBody>
      </p:sp>
      <p:sp>
        <p:nvSpPr>
          <p:cNvPr id="4" name="Rectangle 3">
            <a:extLst>
              <a:ext uri="{FF2B5EF4-FFF2-40B4-BE49-F238E27FC236}">
                <a16:creationId xmlns:a16="http://schemas.microsoft.com/office/drawing/2014/main" id="{E891D36A-37ED-4873-B5DC-C2015748F3E3}"/>
              </a:ext>
            </a:extLst>
          </p:cNvPr>
          <p:cNvSpPr/>
          <p:nvPr/>
        </p:nvSpPr>
        <p:spPr>
          <a:xfrm flipH="1">
            <a:off x="9083039" y="6457000"/>
            <a:ext cx="3010893" cy="369332"/>
          </a:xfrm>
          <a:prstGeom prst="rect">
            <a:avLst/>
          </a:prstGeom>
        </p:spPr>
        <p:txBody>
          <a:bodyPr wrap="square">
            <a:spAutoFit/>
          </a:bodyPr>
          <a:lstStyle/>
          <a:p>
            <a:pPr>
              <a:spcAft>
                <a:spcPts val="600"/>
              </a:spcAft>
            </a:pPr>
            <a:r>
              <a:rPr lang="en-US" sz="1800">
                <a:solidFill>
                  <a:schemeClr val="bg1"/>
                </a:solidFill>
              </a:rPr>
              <a:t>©  2019 Welcome to Real Life</a:t>
            </a:r>
          </a:p>
        </p:txBody>
      </p:sp>
      <p:pic>
        <p:nvPicPr>
          <p:cNvPr id="8" name="Picture 7" descr="People, Girl, Guy, Hug, Love, Smile, Happy, Success">
            <a:extLst>
              <a:ext uri="{FF2B5EF4-FFF2-40B4-BE49-F238E27FC236}">
                <a16:creationId xmlns:a16="http://schemas.microsoft.com/office/drawing/2014/main" id="{E0A9A258-4FC7-4C8D-AF56-1207C19FD635}"/>
              </a:ext>
            </a:extLst>
          </p:cNvPr>
          <p:cNvPicPr/>
          <p:nvPr/>
        </p:nvPicPr>
        <p:blipFill rotWithShape="1">
          <a:blip r:embed="rId2" cstate="print">
            <a:extLst>
              <a:ext uri="{28A0092B-C50C-407E-A947-70E740481C1C}">
                <a14:useLocalDpi xmlns:a14="http://schemas.microsoft.com/office/drawing/2010/main" val="0"/>
              </a:ext>
            </a:extLst>
          </a:blip>
          <a:srcRect l="13369" t="3031" r="9018"/>
          <a:stretch/>
        </p:blipFill>
        <p:spPr bwMode="auto">
          <a:xfrm>
            <a:off x="146958" y="1698171"/>
            <a:ext cx="3510642" cy="4359729"/>
          </a:xfrm>
          <a:prstGeom prst="rect">
            <a:avLst/>
          </a:prstGeom>
          <a:noFill/>
          <a:ln>
            <a:noFill/>
          </a:ln>
        </p:spPr>
      </p:pic>
      <p:sp>
        <p:nvSpPr>
          <p:cNvPr id="5" name="TextBox 4">
            <a:extLst>
              <a:ext uri="{FF2B5EF4-FFF2-40B4-BE49-F238E27FC236}">
                <a16:creationId xmlns:a16="http://schemas.microsoft.com/office/drawing/2014/main" id="{5D651F18-0778-41FC-B423-8E4D9EF42AA3}"/>
              </a:ext>
            </a:extLst>
          </p:cNvPr>
          <p:cNvSpPr txBox="1"/>
          <p:nvPr/>
        </p:nvSpPr>
        <p:spPr>
          <a:xfrm>
            <a:off x="3984172" y="1534886"/>
            <a:ext cx="7983710" cy="4832092"/>
          </a:xfrm>
          <a:prstGeom prst="rect">
            <a:avLst/>
          </a:prstGeom>
          <a:noFill/>
        </p:spPr>
        <p:txBody>
          <a:bodyPr wrap="square" rtlCol="0">
            <a:spAutoFit/>
          </a:bodyPr>
          <a:lstStyle/>
          <a:p>
            <a:r>
              <a:rPr lang="en-US" sz="2800" b="1" dirty="0"/>
              <a:t>Make the largest payments </a:t>
            </a:r>
            <a:r>
              <a:rPr lang="en-US" sz="2800" dirty="0"/>
              <a:t>possible to get out of debt as fast as possible.</a:t>
            </a:r>
          </a:p>
          <a:p>
            <a:endParaRPr lang="en-US" sz="2800" dirty="0"/>
          </a:p>
          <a:p>
            <a:r>
              <a:rPr lang="en-US" sz="2800" b="1" dirty="0"/>
              <a:t>Loan forgiveness available with certain jobs: </a:t>
            </a:r>
          </a:p>
          <a:p>
            <a:pPr marL="457200" indent="-457200">
              <a:buFont typeface="Arial" panose="020B0604020202020204" pitchFamily="34" charset="0"/>
              <a:buChar char="•"/>
            </a:pPr>
            <a:r>
              <a:rPr lang="en-US" sz="2800" dirty="0"/>
              <a:t>Teachers &amp; doctors in low-income areas</a:t>
            </a:r>
          </a:p>
          <a:p>
            <a:pPr marL="457200" indent="-457200">
              <a:buFont typeface="Arial" panose="020B0604020202020204" pitchFamily="34" charset="0"/>
              <a:buChar char="•"/>
            </a:pPr>
            <a:r>
              <a:rPr lang="en-US" sz="2800" dirty="0"/>
              <a:t>Non-profit organizations</a:t>
            </a:r>
          </a:p>
          <a:p>
            <a:pPr marL="457200" indent="-457200">
              <a:buFont typeface="Arial" panose="020B0604020202020204" pitchFamily="34" charset="0"/>
              <a:buChar char="•"/>
            </a:pPr>
            <a:r>
              <a:rPr lang="en-US" sz="2800" dirty="0"/>
              <a:t>Certain federal &amp; state government agencies AmeriCorps &amp; Peace Corp. </a:t>
            </a:r>
          </a:p>
          <a:p>
            <a:endParaRPr lang="en-US" sz="2800" dirty="0"/>
          </a:p>
          <a:p>
            <a:r>
              <a:rPr lang="en-US" sz="2800" b="1" dirty="0"/>
              <a:t>All Federal loans forgiven after 20 years if you make the minimum payment. </a:t>
            </a:r>
            <a:endParaRPr lang="en-US" b="1" dirty="0"/>
          </a:p>
        </p:txBody>
      </p:sp>
    </p:spTree>
    <p:extLst>
      <p:ext uri="{BB962C8B-B14F-4D97-AF65-F5344CB8AC3E}">
        <p14:creationId xmlns:p14="http://schemas.microsoft.com/office/powerpoint/2010/main" val="3779506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Rectangle 99">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2" name="Straight Connector 101">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4" name="Rectangle 103">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06853B-650B-4556-B534-7D798FFE8EC4}"/>
              </a:ext>
            </a:extLst>
          </p:cNvPr>
          <p:cNvSpPr>
            <a:spLocks noGrp="1"/>
          </p:cNvSpPr>
          <p:nvPr>
            <p:ph type="title"/>
          </p:nvPr>
        </p:nvSpPr>
        <p:spPr>
          <a:xfrm>
            <a:off x="492370" y="516835"/>
            <a:ext cx="3084844" cy="1039952"/>
          </a:xfrm>
        </p:spPr>
        <p:txBody>
          <a:bodyPr vert="horz" lIns="91440" tIns="45720" rIns="91440" bIns="45720" rtlCol="0" anchor="b">
            <a:normAutofit/>
          </a:bodyPr>
          <a:lstStyle/>
          <a:p>
            <a:r>
              <a:rPr lang="en-US" sz="3600" b="1" kern="1200" spc="-50" baseline="0" dirty="0">
                <a:solidFill>
                  <a:srgbClr val="FFFFFF"/>
                </a:solidFill>
                <a:latin typeface="+mj-lt"/>
                <a:ea typeface="+mj-ea"/>
                <a:cs typeface="+mj-cs"/>
              </a:rPr>
              <a:t>Repaying Multiple</a:t>
            </a:r>
            <a:r>
              <a:rPr lang="en-US" sz="3600" b="1" dirty="0">
                <a:solidFill>
                  <a:srgbClr val="FFFFFF"/>
                </a:solidFill>
              </a:rPr>
              <a:t> </a:t>
            </a:r>
            <a:r>
              <a:rPr lang="en-US" sz="3600" b="1" kern="1200" spc="-50" baseline="0" dirty="0">
                <a:solidFill>
                  <a:srgbClr val="FFFFFF"/>
                </a:solidFill>
                <a:latin typeface="+mj-lt"/>
                <a:ea typeface="+mj-ea"/>
                <a:cs typeface="+mj-cs"/>
              </a:rPr>
              <a:t>Loans</a:t>
            </a:r>
          </a:p>
        </p:txBody>
      </p:sp>
      <p:sp>
        <p:nvSpPr>
          <p:cNvPr id="5" name="TextBox 4">
            <a:extLst>
              <a:ext uri="{FF2B5EF4-FFF2-40B4-BE49-F238E27FC236}">
                <a16:creationId xmlns:a16="http://schemas.microsoft.com/office/drawing/2014/main" id="{8083C705-26C9-4270-9CA3-1C4C6F5C7DC2}"/>
              </a:ext>
            </a:extLst>
          </p:cNvPr>
          <p:cNvSpPr txBox="1"/>
          <p:nvPr/>
        </p:nvSpPr>
        <p:spPr>
          <a:xfrm>
            <a:off x="492371" y="1920555"/>
            <a:ext cx="3084844" cy="5966575"/>
          </a:xfrm>
          <a:prstGeom prst="rect">
            <a:avLst/>
          </a:prstGeom>
        </p:spPr>
        <p:txBody>
          <a:bodyPr vert="horz" lIns="0" tIns="45720" rIns="0" bIns="45720" rtlCol="0" anchor="t">
            <a:noAutofit/>
          </a:bodyPr>
          <a:lstStyle/>
          <a:p>
            <a:pPr>
              <a:lnSpc>
                <a:spcPct val="90000"/>
              </a:lnSpc>
              <a:spcAft>
                <a:spcPts val="600"/>
              </a:spcAft>
              <a:buClr>
                <a:schemeClr val="accent1"/>
              </a:buClr>
              <a:buFont typeface="Calibri" panose="020F0502020204030204" pitchFamily="34" charset="0"/>
            </a:pPr>
            <a:r>
              <a:rPr lang="en-US" sz="2800" b="1" i="1" dirty="0">
                <a:solidFill>
                  <a:srgbClr val="FFFFFF"/>
                </a:solidFill>
              </a:rPr>
              <a:t>1</a:t>
            </a:r>
            <a:r>
              <a:rPr lang="en-US" sz="2800" b="1" i="1" baseline="30000" dirty="0">
                <a:solidFill>
                  <a:srgbClr val="FFFFFF"/>
                </a:solidFill>
              </a:rPr>
              <a:t>st</a:t>
            </a:r>
            <a:r>
              <a:rPr lang="en-US" sz="2800" b="1" i="1" dirty="0">
                <a:solidFill>
                  <a:srgbClr val="FFFFFF"/>
                </a:solidFill>
              </a:rPr>
              <a:t>:  </a:t>
            </a:r>
            <a:r>
              <a:rPr lang="en-US" sz="2800" i="1" dirty="0">
                <a:solidFill>
                  <a:srgbClr val="FFFFFF"/>
                </a:solidFill>
              </a:rPr>
              <a:t>Make all of the monthly payments on all loans. </a:t>
            </a:r>
            <a:endParaRPr lang="en-US" sz="2800" dirty="0">
              <a:solidFill>
                <a:srgbClr val="FFFFFF"/>
              </a:solidFill>
              <a:cs typeface="Calibri"/>
            </a:endParaRPr>
          </a:p>
          <a:p>
            <a:pPr>
              <a:lnSpc>
                <a:spcPct val="90000"/>
              </a:lnSpc>
              <a:spcAft>
                <a:spcPts val="600"/>
              </a:spcAft>
              <a:buClr>
                <a:schemeClr val="accent1"/>
              </a:buClr>
              <a:buFont typeface="Calibri" panose="020F0502020204030204" pitchFamily="34" charset="0"/>
            </a:pPr>
            <a:endParaRPr lang="en-US" sz="2800" i="1" dirty="0">
              <a:solidFill>
                <a:srgbClr val="FFFFFF"/>
              </a:solidFill>
              <a:cs typeface="Calibri"/>
            </a:endParaRPr>
          </a:p>
          <a:p>
            <a:pPr>
              <a:lnSpc>
                <a:spcPct val="90000"/>
              </a:lnSpc>
              <a:spcAft>
                <a:spcPts val="600"/>
              </a:spcAft>
              <a:buClr>
                <a:schemeClr val="accent1"/>
              </a:buClr>
              <a:buFont typeface="Calibri" panose="020F0502020204030204" pitchFamily="34" charset="0"/>
            </a:pPr>
            <a:r>
              <a:rPr lang="en-US" sz="2800" b="1" i="1" dirty="0">
                <a:solidFill>
                  <a:srgbClr val="FFFFFF"/>
                </a:solidFill>
              </a:rPr>
              <a:t>2</a:t>
            </a:r>
            <a:r>
              <a:rPr lang="en-US" sz="2800" b="1" i="1" baseline="30000" dirty="0">
                <a:solidFill>
                  <a:srgbClr val="FFFFFF"/>
                </a:solidFill>
              </a:rPr>
              <a:t>nd</a:t>
            </a:r>
            <a:r>
              <a:rPr lang="en-US" sz="2800" b="1" i="1" dirty="0">
                <a:solidFill>
                  <a:srgbClr val="FFFFFF"/>
                </a:solidFill>
              </a:rPr>
              <a:t>: </a:t>
            </a:r>
            <a:r>
              <a:rPr lang="en-US" sz="2800" i="1" dirty="0">
                <a:solidFill>
                  <a:srgbClr val="FFFFFF"/>
                </a:solidFill>
              </a:rPr>
              <a:t>Use any extra money to repay the loan with the highest interest rate. </a:t>
            </a:r>
            <a:endParaRPr lang="en-US" sz="2800" i="1" dirty="0">
              <a:solidFill>
                <a:srgbClr val="FFFFFF"/>
              </a:solidFill>
              <a:cs typeface="Calibri"/>
            </a:endParaRPr>
          </a:p>
          <a:p>
            <a:pPr>
              <a:lnSpc>
                <a:spcPct val="90000"/>
              </a:lnSpc>
              <a:spcAft>
                <a:spcPts val="600"/>
              </a:spcAft>
              <a:buClr>
                <a:schemeClr val="accent1"/>
              </a:buClr>
              <a:buFont typeface="Calibri" panose="020F0502020204030204" pitchFamily="34" charset="0"/>
            </a:pPr>
            <a:endParaRPr lang="en-US" sz="2800" i="1" dirty="0">
              <a:solidFill>
                <a:srgbClr val="FFFFFF"/>
              </a:solidFill>
              <a:cs typeface="Calibri"/>
            </a:endParaRPr>
          </a:p>
          <a:p>
            <a:pPr>
              <a:lnSpc>
                <a:spcPct val="90000"/>
              </a:lnSpc>
              <a:spcAft>
                <a:spcPts val="600"/>
              </a:spcAft>
              <a:buClr>
                <a:schemeClr val="accent1"/>
              </a:buClr>
              <a:buFont typeface="Calibri" panose="020F0502020204030204" pitchFamily="34" charset="0"/>
            </a:pPr>
            <a:endParaRPr lang="en-US" sz="2800" i="1" dirty="0">
              <a:solidFill>
                <a:srgbClr val="FFFFFF"/>
              </a:solidFill>
              <a:cs typeface="Calibri"/>
            </a:endParaRPr>
          </a:p>
        </p:txBody>
      </p:sp>
      <p:pic>
        <p:nvPicPr>
          <p:cNvPr id="4" name="Picture 3" descr="Mentor, School, Students, College, Learning, Study">
            <a:extLst>
              <a:ext uri="{FF2B5EF4-FFF2-40B4-BE49-F238E27FC236}">
                <a16:creationId xmlns:a16="http://schemas.microsoft.com/office/drawing/2014/main" id="{86A9119C-2833-422C-93E6-75C32BEC3F59}"/>
              </a:ext>
            </a:extLst>
          </p:cNvPr>
          <p:cNvPicPr/>
          <p:nvPr/>
        </p:nvPicPr>
        <p:blipFill rotWithShape="1">
          <a:blip r:embed="rId2" cstate="print">
            <a:extLst>
              <a:ext uri="{28A0092B-C50C-407E-A947-70E740481C1C}">
                <a14:useLocalDpi xmlns:a14="http://schemas.microsoft.com/office/drawing/2010/main" val="0"/>
              </a:ext>
            </a:extLst>
          </a:blip>
          <a:srcRect l="34307" r="643" b="1"/>
          <a:stretch/>
        </p:blipFill>
        <p:spPr bwMode="auto">
          <a:xfrm>
            <a:off x="4118175" y="10"/>
            <a:ext cx="7866857" cy="6857990"/>
          </a:xfrm>
          <a:prstGeom prst="rect">
            <a:avLst/>
          </a:prstGeom>
          <a:noFill/>
        </p:spPr>
      </p:pic>
      <p:sp>
        <p:nvSpPr>
          <p:cNvPr id="108" name="Rectangle 107">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B5FFEF1B-81A7-407E-AC2F-6AD3CE39904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3493523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8E443F-DA1B-4D0C-BFD8-3DFD0B63D342}"/>
              </a:ext>
            </a:extLst>
          </p:cNvPr>
          <p:cNvSpPr txBox="1"/>
          <p:nvPr/>
        </p:nvSpPr>
        <p:spPr>
          <a:xfrm>
            <a:off x="179614" y="31668"/>
            <a:ext cx="11895476" cy="707886"/>
          </a:xfrm>
          <a:prstGeom prst="rect">
            <a:avLst/>
          </a:prstGeom>
          <a:noFill/>
        </p:spPr>
        <p:txBody>
          <a:bodyPr wrap="square" rtlCol="0" anchor="t">
            <a:spAutoFit/>
          </a:bodyPr>
          <a:lstStyle/>
          <a:p>
            <a:pPr algn="ctr"/>
            <a:r>
              <a:rPr lang="en-US" sz="4000" b="1" dirty="0">
                <a:latin typeface="Rockwell Nova" panose="02060503020205020403" pitchFamily="18" charset="0"/>
              </a:rPr>
              <a:t>Repaying Student Loans</a:t>
            </a:r>
          </a:p>
        </p:txBody>
      </p:sp>
      <p:sp>
        <p:nvSpPr>
          <p:cNvPr id="4" name="Rectangle 3">
            <a:extLst>
              <a:ext uri="{FF2B5EF4-FFF2-40B4-BE49-F238E27FC236}">
                <a16:creationId xmlns:a16="http://schemas.microsoft.com/office/drawing/2014/main" id="{26A5F283-4E11-49BC-8FEE-9EBD9DAFF0A0}"/>
              </a:ext>
            </a:extLst>
          </p:cNvPr>
          <p:cNvSpPr/>
          <p:nvPr/>
        </p:nvSpPr>
        <p:spPr>
          <a:xfrm flipH="1">
            <a:off x="9083039" y="6457000"/>
            <a:ext cx="3010893" cy="369332"/>
          </a:xfrm>
          <a:prstGeom prst="rect">
            <a:avLst/>
          </a:prstGeom>
        </p:spPr>
        <p:txBody>
          <a:bodyPr wrap="square">
            <a:spAutoFit/>
          </a:bodyPr>
          <a:lstStyle/>
          <a:p>
            <a:r>
              <a:rPr lang="en-US" dirty="0">
                <a:solidFill>
                  <a:schemeClr val="bg1"/>
                </a:solidFill>
              </a:rPr>
              <a:t>©  2019 Welcome to Real Life</a:t>
            </a:r>
          </a:p>
        </p:txBody>
      </p:sp>
      <p:graphicFrame>
        <p:nvGraphicFramePr>
          <p:cNvPr id="5" name="Table 4">
            <a:extLst>
              <a:ext uri="{FF2B5EF4-FFF2-40B4-BE49-F238E27FC236}">
                <a16:creationId xmlns:a16="http://schemas.microsoft.com/office/drawing/2014/main" id="{A70742B9-4F63-480B-85CE-2570C9D0CB74}"/>
              </a:ext>
            </a:extLst>
          </p:cNvPr>
          <p:cNvGraphicFramePr>
            <a:graphicFrameLocks noGrp="1"/>
          </p:cNvGraphicFramePr>
          <p:nvPr>
            <p:extLst>
              <p:ext uri="{D42A27DB-BD31-4B8C-83A1-F6EECF244321}">
                <p14:modId xmlns:p14="http://schemas.microsoft.com/office/powerpoint/2010/main" val="91405151"/>
              </p:ext>
            </p:extLst>
          </p:nvPr>
        </p:nvGraphicFramePr>
        <p:xfrm>
          <a:off x="1521633" y="1027684"/>
          <a:ext cx="9211438" cy="4264138"/>
        </p:xfrm>
        <a:graphic>
          <a:graphicData uri="http://schemas.openxmlformats.org/drawingml/2006/table">
            <a:tbl>
              <a:tblPr firstRow="1" firstCol="1" bandRow="1">
                <a:tableStyleId>{5C22544A-7EE6-4342-B048-85BDC9FD1C3A}</a:tableStyleId>
              </a:tblPr>
              <a:tblGrid>
                <a:gridCol w="2500708">
                  <a:extLst>
                    <a:ext uri="{9D8B030D-6E8A-4147-A177-3AD203B41FA5}">
                      <a16:colId xmlns:a16="http://schemas.microsoft.com/office/drawing/2014/main" val="1268085342"/>
                    </a:ext>
                  </a:extLst>
                </a:gridCol>
                <a:gridCol w="1802852">
                  <a:extLst>
                    <a:ext uri="{9D8B030D-6E8A-4147-A177-3AD203B41FA5}">
                      <a16:colId xmlns:a16="http://schemas.microsoft.com/office/drawing/2014/main" val="1223402361"/>
                    </a:ext>
                  </a:extLst>
                </a:gridCol>
                <a:gridCol w="2121040">
                  <a:extLst>
                    <a:ext uri="{9D8B030D-6E8A-4147-A177-3AD203B41FA5}">
                      <a16:colId xmlns:a16="http://schemas.microsoft.com/office/drawing/2014/main" val="3074720700"/>
                    </a:ext>
                  </a:extLst>
                </a:gridCol>
                <a:gridCol w="2786838">
                  <a:extLst>
                    <a:ext uri="{9D8B030D-6E8A-4147-A177-3AD203B41FA5}">
                      <a16:colId xmlns:a16="http://schemas.microsoft.com/office/drawing/2014/main" val="441024862"/>
                    </a:ext>
                  </a:extLst>
                </a:gridCol>
              </a:tblGrid>
              <a:tr h="716567">
                <a:tc>
                  <a:txBody>
                    <a:bodyPr/>
                    <a:lstStyle/>
                    <a:p>
                      <a:pPr marL="0" marR="0">
                        <a:lnSpc>
                          <a:spcPct val="107000"/>
                        </a:lnSpc>
                        <a:spcBef>
                          <a:spcPts val="0"/>
                        </a:spcBef>
                        <a:spcAft>
                          <a:spcPts val="800"/>
                        </a:spcAft>
                      </a:pPr>
                      <a:r>
                        <a:rPr lang="en-US" sz="2400" b="0" dirty="0">
                          <a:solidFill>
                            <a:schemeClr val="tx1"/>
                          </a:solidFill>
                          <a:effectLst/>
                        </a:rPr>
                        <a:t>Balance</a:t>
                      </a:r>
                      <a:endParaRPr lang="en-US" sz="2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400" b="0">
                          <a:solidFill>
                            <a:schemeClr val="tx1"/>
                          </a:solidFill>
                          <a:effectLst/>
                        </a:rPr>
                        <a:t>$6,000</a:t>
                      </a:r>
                      <a:endPar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400" b="0">
                          <a:solidFill>
                            <a:schemeClr val="tx1"/>
                          </a:solidFill>
                          <a:effectLst/>
                        </a:rPr>
                        <a:t>$6,000</a:t>
                      </a:r>
                      <a:endPar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400" b="0" dirty="0">
                          <a:solidFill>
                            <a:schemeClr val="tx1"/>
                          </a:solidFill>
                          <a:effectLst/>
                        </a:rPr>
                        <a:t>$6,000</a:t>
                      </a:r>
                      <a:endParaRPr lang="en-US" sz="2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52455283"/>
                  </a:ext>
                </a:extLst>
              </a:tr>
              <a:tr h="638706">
                <a:tc>
                  <a:txBody>
                    <a:bodyPr/>
                    <a:lstStyle/>
                    <a:p>
                      <a:pPr marL="0" marR="0">
                        <a:lnSpc>
                          <a:spcPct val="107000"/>
                        </a:lnSpc>
                        <a:spcBef>
                          <a:spcPts val="0"/>
                        </a:spcBef>
                        <a:spcAft>
                          <a:spcPts val="800"/>
                        </a:spcAft>
                      </a:pPr>
                      <a:r>
                        <a:rPr lang="en-US" sz="2400" b="0">
                          <a:solidFill>
                            <a:schemeClr val="tx1"/>
                          </a:solidFill>
                          <a:effectLst/>
                        </a:rPr>
                        <a:t>Interest rate</a:t>
                      </a:r>
                      <a:endPar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400">
                          <a:effectLst/>
                        </a:rPr>
                        <a:t>3%</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400">
                          <a:effectLst/>
                        </a:rPr>
                        <a:t>6%</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400" dirty="0">
                          <a:effectLst/>
                        </a:rPr>
                        <a:t>9%</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11538171"/>
                  </a:ext>
                </a:extLst>
              </a:tr>
              <a:tr h="604157">
                <a:tc>
                  <a:txBody>
                    <a:bodyPr/>
                    <a:lstStyle/>
                    <a:p>
                      <a:pPr marL="0" marR="0">
                        <a:lnSpc>
                          <a:spcPct val="107000"/>
                        </a:lnSpc>
                        <a:spcBef>
                          <a:spcPts val="0"/>
                        </a:spcBef>
                        <a:spcAft>
                          <a:spcPts val="800"/>
                        </a:spcAft>
                      </a:pPr>
                      <a:r>
                        <a:rPr lang="en-US" sz="2400" b="0">
                          <a:solidFill>
                            <a:schemeClr val="tx1"/>
                          </a:solidFill>
                          <a:effectLst/>
                        </a:rPr>
                        <a:t>Min Payment </a:t>
                      </a:r>
                      <a:endPar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400" dirty="0">
                          <a:effectLst/>
                        </a:rPr>
                        <a:t>$15</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400">
                          <a:effectLst/>
                        </a:rPr>
                        <a:t>$30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400">
                          <a:effectLst/>
                        </a:rPr>
                        <a:t>$45</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78728922"/>
                  </a:ext>
                </a:extLst>
              </a:tr>
              <a:tr h="538120">
                <a:tc>
                  <a:txBody>
                    <a:bodyPr/>
                    <a:lstStyle/>
                    <a:p>
                      <a:pPr marL="0" marR="0">
                        <a:lnSpc>
                          <a:spcPct val="107000"/>
                        </a:lnSpc>
                        <a:spcBef>
                          <a:spcPts val="0"/>
                        </a:spcBef>
                        <a:spcAft>
                          <a:spcPts val="800"/>
                        </a:spcAft>
                      </a:pPr>
                      <a:r>
                        <a:rPr lang="en-US" sz="2400" b="0">
                          <a:solidFill>
                            <a:schemeClr val="tx1"/>
                          </a:solidFill>
                          <a:effectLst/>
                        </a:rPr>
                        <a:t>Your payment</a:t>
                      </a:r>
                      <a:endPar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400">
                          <a:effectLst/>
                        </a:rPr>
                        <a:t>$50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400">
                          <a:effectLst/>
                        </a:rPr>
                        <a:t>$50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400">
                          <a:effectLst/>
                        </a:rPr>
                        <a:t>$50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38752857"/>
                  </a:ext>
                </a:extLst>
              </a:tr>
              <a:tr h="638552">
                <a:tc>
                  <a:txBody>
                    <a:bodyPr/>
                    <a:lstStyle/>
                    <a:p>
                      <a:pPr marL="0" marR="0">
                        <a:lnSpc>
                          <a:spcPct val="107000"/>
                        </a:lnSpc>
                        <a:spcBef>
                          <a:spcPts val="0"/>
                        </a:spcBef>
                        <a:spcAft>
                          <a:spcPts val="800"/>
                        </a:spcAft>
                      </a:pPr>
                      <a:r>
                        <a:rPr lang="en-US" sz="2400" b="0" dirty="0">
                          <a:solidFill>
                            <a:schemeClr val="tx1"/>
                          </a:solidFill>
                          <a:effectLst/>
                        </a:rPr>
                        <a:t># of </a:t>
                      </a:r>
                      <a:r>
                        <a:rPr lang="en-US" sz="2400" b="0" dirty="0" err="1">
                          <a:solidFill>
                            <a:schemeClr val="tx1"/>
                          </a:solidFill>
                          <a:effectLst/>
                        </a:rPr>
                        <a:t>yrs</a:t>
                      </a:r>
                      <a:r>
                        <a:rPr lang="en-US" sz="2400" b="0" dirty="0">
                          <a:solidFill>
                            <a:schemeClr val="tx1"/>
                          </a:solidFill>
                          <a:effectLst/>
                        </a:rPr>
                        <a:t> to repay</a:t>
                      </a:r>
                      <a:endParaRPr lang="en-US" sz="2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400" dirty="0">
                          <a:effectLst/>
                        </a:rPr>
                        <a:t>11.9 years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400">
                          <a:effectLst/>
                        </a:rPr>
                        <a:t>15.3 years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400">
                          <a:effectLst/>
                        </a:rPr>
                        <a:t>25.8 years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40145838"/>
                  </a:ext>
                </a:extLst>
              </a:tr>
              <a:tr h="1128036">
                <a:tc>
                  <a:txBody>
                    <a:bodyPr/>
                    <a:lstStyle/>
                    <a:p>
                      <a:pPr marL="0" marR="0" algn="ctr">
                        <a:lnSpc>
                          <a:spcPct val="107000"/>
                        </a:lnSpc>
                        <a:spcBef>
                          <a:spcPts val="0"/>
                        </a:spcBef>
                        <a:spcAft>
                          <a:spcPts val="800"/>
                        </a:spcAft>
                      </a:pPr>
                      <a:r>
                        <a:rPr lang="en-US" sz="2400" b="0" dirty="0">
                          <a:solidFill>
                            <a:schemeClr val="tx1"/>
                          </a:solidFill>
                          <a:effectLst/>
                        </a:rPr>
                        <a:t>Amount of interest over life of loan</a:t>
                      </a:r>
                      <a:endParaRPr lang="en-US" sz="2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2400" dirty="0">
                          <a:effectLst/>
                        </a:rPr>
                        <a:t> </a:t>
                      </a:r>
                    </a:p>
                    <a:p>
                      <a:pPr marL="0" marR="0" algn="ctr">
                        <a:lnSpc>
                          <a:spcPct val="107000"/>
                        </a:lnSpc>
                        <a:spcBef>
                          <a:spcPts val="0"/>
                        </a:spcBef>
                        <a:spcAft>
                          <a:spcPts val="800"/>
                        </a:spcAft>
                      </a:pPr>
                      <a:r>
                        <a:rPr lang="en-US" sz="2400" dirty="0">
                          <a:effectLst/>
                        </a:rPr>
                        <a:t>$1,142</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2400" dirty="0">
                          <a:effectLst/>
                        </a:rPr>
                        <a:t> </a:t>
                      </a:r>
                    </a:p>
                    <a:p>
                      <a:pPr marL="0" marR="0" algn="ctr">
                        <a:lnSpc>
                          <a:spcPct val="107000"/>
                        </a:lnSpc>
                        <a:spcBef>
                          <a:spcPts val="0"/>
                        </a:spcBef>
                        <a:spcAft>
                          <a:spcPts val="800"/>
                        </a:spcAft>
                      </a:pPr>
                      <a:r>
                        <a:rPr lang="en-US" sz="2400" dirty="0">
                          <a:effectLst/>
                        </a:rPr>
                        <a:t>$3,186</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2400" dirty="0">
                          <a:effectLst/>
                        </a:rPr>
                        <a:t> </a:t>
                      </a:r>
                    </a:p>
                    <a:p>
                      <a:pPr marL="0" marR="0" algn="ctr">
                        <a:lnSpc>
                          <a:spcPct val="107000"/>
                        </a:lnSpc>
                        <a:spcBef>
                          <a:spcPts val="0"/>
                        </a:spcBef>
                        <a:spcAft>
                          <a:spcPts val="800"/>
                        </a:spcAft>
                      </a:pPr>
                      <a:r>
                        <a:rPr lang="en-US" sz="2400" dirty="0">
                          <a:effectLst/>
                        </a:rPr>
                        <a:t>$9,408</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24011267"/>
                  </a:ext>
                </a:extLst>
              </a:tr>
            </a:tbl>
          </a:graphicData>
        </a:graphic>
      </p:graphicFrame>
      <p:sp>
        <p:nvSpPr>
          <p:cNvPr id="6" name="TextBox 5">
            <a:extLst>
              <a:ext uri="{FF2B5EF4-FFF2-40B4-BE49-F238E27FC236}">
                <a16:creationId xmlns:a16="http://schemas.microsoft.com/office/drawing/2014/main" id="{48AA7040-BDE9-45F5-B5BF-B0DF5E98930B}"/>
              </a:ext>
            </a:extLst>
          </p:cNvPr>
          <p:cNvSpPr txBox="1"/>
          <p:nvPr/>
        </p:nvSpPr>
        <p:spPr>
          <a:xfrm>
            <a:off x="1521633" y="5432540"/>
            <a:ext cx="9211438" cy="830997"/>
          </a:xfrm>
          <a:prstGeom prst="rect">
            <a:avLst/>
          </a:prstGeom>
          <a:noFill/>
        </p:spPr>
        <p:txBody>
          <a:bodyPr wrap="square" rtlCol="0">
            <a:spAutoFit/>
          </a:bodyPr>
          <a:lstStyle/>
          <a:p>
            <a:pPr algn="ctr"/>
            <a:r>
              <a:rPr lang="en-US" sz="2400" dirty="0">
                <a:latin typeface="Rockwell Nova" panose="02060503020205020403" pitchFamily="18" charset="0"/>
              </a:rPr>
              <a:t>If you pay $50 on each loan, you will be out of debt in </a:t>
            </a:r>
          </a:p>
          <a:p>
            <a:pPr algn="ctr"/>
            <a:r>
              <a:rPr lang="en-US" sz="2400" b="1" dirty="0">
                <a:latin typeface="Rockwell Nova" panose="02060503020205020403" pitchFamily="18" charset="0"/>
              </a:rPr>
              <a:t>26 years &amp; pay $13,736 in interest</a:t>
            </a:r>
            <a:r>
              <a:rPr lang="en-US" sz="2400" dirty="0">
                <a:latin typeface="Rockwell Nova" panose="02060503020205020403" pitchFamily="18" charset="0"/>
              </a:rPr>
              <a:t>.</a:t>
            </a:r>
            <a:endParaRPr lang="en-US" sz="2400" dirty="0"/>
          </a:p>
        </p:txBody>
      </p:sp>
    </p:spTree>
    <p:extLst>
      <p:ext uri="{BB962C8B-B14F-4D97-AF65-F5344CB8AC3E}">
        <p14:creationId xmlns:p14="http://schemas.microsoft.com/office/powerpoint/2010/main" val="299872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8E443F-DA1B-4D0C-BFD8-3DFD0B63D342}"/>
              </a:ext>
            </a:extLst>
          </p:cNvPr>
          <p:cNvSpPr txBox="1"/>
          <p:nvPr/>
        </p:nvSpPr>
        <p:spPr>
          <a:xfrm>
            <a:off x="469779" y="31668"/>
            <a:ext cx="11624153" cy="707886"/>
          </a:xfrm>
          <a:prstGeom prst="rect">
            <a:avLst/>
          </a:prstGeom>
          <a:noFill/>
        </p:spPr>
        <p:txBody>
          <a:bodyPr wrap="square" rtlCol="0" anchor="t">
            <a:spAutoFit/>
          </a:bodyPr>
          <a:lstStyle/>
          <a:p>
            <a:pPr algn="ctr"/>
            <a:r>
              <a:rPr lang="en-US" sz="4000" b="1" dirty="0">
                <a:latin typeface="Rockwell Nova" panose="02060503020205020403" pitchFamily="18" charset="0"/>
              </a:rPr>
              <a:t>Repaying Student Loans</a:t>
            </a:r>
          </a:p>
        </p:txBody>
      </p:sp>
      <p:sp>
        <p:nvSpPr>
          <p:cNvPr id="4" name="Rectangle 3">
            <a:extLst>
              <a:ext uri="{FF2B5EF4-FFF2-40B4-BE49-F238E27FC236}">
                <a16:creationId xmlns:a16="http://schemas.microsoft.com/office/drawing/2014/main" id="{26A5F283-4E11-49BC-8FEE-9EBD9DAFF0A0}"/>
              </a:ext>
            </a:extLst>
          </p:cNvPr>
          <p:cNvSpPr/>
          <p:nvPr/>
        </p:nvSpPr>
        <p:spPr>
          <a:xfrm flipH="1">
            <a:off x="9083039" y="6457000"/>
            <a:ext cx="3010893" cy="369332"/>
          </a:xfrm>
          <a:prstGeom prst="rect">
            <a:avLst/>
          </a:prstGeom>
        </p:spPr>
        <p:txBody>
          <a:bodyPr wrap="square">
            <a:spAutoFit/>
          </a:bodyPr>
          <a:lstStyle/>
          <a:p>
            <a:r>
              <a:rPr lang="en-US" dirty="0">
                <a:solidFill>
                  <a:schemeClr val="bg1"/>
                </a:solidFill>
              </a:rPr>
              <a:t>©  2019 Welcome to Real Life</a:t>
            </a:r>
          </a:p>
        </p:txBody>
      </p:sp>
      <p:graphicFrame>
        <p:nvGraphicFramePr>
          <p:cNvPr id="6" name="Table 5">
            <a:extLst>
              <a:ext uri="{FF2B5EF4-FFF2-40B4-BE49-F238E27FC236}">
                <a16:creationId xmlns:a16="http://schemas.microsoft.com/office/drawing/2014/main" id="{EDBD1648-5671-4F24-9B3C-17BE85B9E5BE}"/>
              </a:ext>
            </a:extLst>
          </p:cNvPr>
          <p:cNvGraphicFramePr>
            <a:graphicFrameLocks noGrp="1"/>
          </p:cNvGraphicFramePr>
          <p:nvPr>
            <p:extLst>
              <p:ext uri="{D42A27DB-BD31-4B8C-83A1-F6EECF244321}">
                <p14:modId xmlns:p14="http://schemas.microsoft.com/office/powerpoint/2010/main" val="4262134504"/>
              </p:ext>
            </p:extLst>
          </p:nvPr>
        </p:nvGraphicFramePr>
        <p:xfrm>
          <a:off x="130629" y="1012371"/>
          <a:ext cx="11963303" cy="3783032"/>
        </p:xfrm>
        <a:graphic>
          <a:graphicData uri="http://schemas.openxmlformats.org/drawingml/2006/table">
            <a:tbl>
              <a:tblPr firstRow="1" firstCol="1" bandRow="1">
                <a:tableStyleId>{5C22544A-7EE6-4342-B048-85BDC9FD1C3A}</a:tableStyleId>
              </a:tblPr>
              <a:tblGrid>
                <a:gridCol w="2955471">
                  <a:extLst>
                    <a:ext uri="{9D8B030D-6E8A-4147-A177-3AD203B41FA5}">
                      <a16:colId xmlns:a16="http://schemas.microsoft.com/office/drawing/2014/main" val="580848601"/>
                    </a:ext>
                  </a:extLst>
                </a:gridCol>
                <a:gridCol w="2759529">
                  <a:extLst>
                    <a:ext uri="{9D8B030D-6E8A-4147-A177-3AD203B41FA5}">
                      <a16:colId xmlns:a16="http://schemas.microsoft.com/office/drawing/2014/main" val="3494727955"/>
                    </a:ext>
                  </a:extLst>
                </a:gridCol>
                <a:gridCol w="3331028">
                  <a:extLst>
                    <a:ext uri="{9D8B030D-6E8A-4147-A177-3AD203B41FA5}">
                      <a16:colId xmlns:a16="http://schemas.microsoft.com/office/drawing/2014/main" val="1320760027"/>
                    </a:ext>
                  </a:extLst>
                </a:gridCol>
                <a:gridCol w="2917275">
                  <a:extLst>
                    <a:ext uri="{9D8B030D-6E8A-4147-A177-3AD203B41FA5}">
                      <a16:colId xmlns:a16="http://schemas.microsoft.com/office/drawing/2014/main" val="3796334763"/>
                    </a:ext>
                  </a:extLst>
                </a:gridCol>
              </a:tblGrid>
              <a:tr h="480776">
                <a:tc>
                  <a:txBody>
                    <a:bodyPr/>
                    <a:lstStyle/>
                    <a:p>
                      <a:pPr marL="0" marR="0">
                        <a:lnSpc>
                          <a:spcPct val="107000"/>
                        </a:lnSpc>
                        <a:spcBef>
                          <a:spcPts val="0"/>
                        </a:spcBef>
                        <a:spcAft>
                          <a:spcPts val="800"/>
                        </a:spcAft>
                      </a:pPr>
                      <a:r>
                        <a:rPr lang="en-US" sz="2800" b="0" dirty="0">
                          <a:solidFill>
                            <a:schemeClr val="tx1"/>
                          </a:solidFill>
                          <a:effectLst/>
                        </a:rPr>
                        <a:t>Balance</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800" b="0" dirty="0">
                          <a:solidFill>
                            <a:schemeClr val="tx1"/>
                          </a:solidFill>
                          <a:effectLst/>
                        </a:rPr>
                        <a:t>$6,000  </a:t>
                      </a:r>
                      <a:r>
                        <a:rPr lang="en-US" sz="2800" b="1" dirty="0">
                          <a:solidFill>
                            <a:schemeClr val="bg1"/>
                          </a:solidFill>
                          <a:effectLst/>
                        </a:rPr>
                        <a:t>PAY 1st</a:t>
                      </a:r>
                      <a:endParaRPr lang="en-US" sz="2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800" b="0" dirty="0">
                          <a:solidFill>
                            <a:schemeClr val="tx1"/>
                          </a:solidFill>
                          <a:effectLst/>
                        </a:rPr>
                        <a:t>$6,000  </a:t>
                      </a:r>
                      <a:r>
                        <a:rPr lang="en-US" sz="2800" b="1" dirty="0">
                          <a:solidFill>
                            <a:schemeClr val="bg1"/>
                          </a:solidFill>
                          <a:effectLst/>
                        </a:rPr>
                        <a:t>PAY 2nd</a:t>
                      </a:r>
                      <a:endParaRPr lang="en-US" sz="2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800" b="0" dirty="0">
                          <a:solidFill>
                            <a:schemeClr val="tx1"/>
                          </a:solidFill>
                          <a:effectLst/>
                        </a:rPr>
                        <a:t>$6,000    </a:t>
                      </a:r>
                      <a:r>
                        <a:rPr lang="en-US" sz="2800" b="1" dirty="0">
                          <a:solidFill>
                            <a:schemeClr val="bg1"/>
                          </a:solidFill>
                          <a:effectLst/>
                        </a:rPr>
                        <a:t>PAY last</a:t>
                      </a:r>
                      <a:endParaRPr lang="en-US" sz="2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08707003"/>
                  </a:ext>
                </a:extLst>
              </a:tr>
              <a:tr h="580878">
                <a:tc>
                  <a:txBody>
                    <a:bodyPr/>
                    <a:lstStyle/>
                    <a:p>
                      <a:pPr marL="0" marR="0">
                        <a:lnSpc>
                          <a:spcPct val="107000"/>
                        </a:lnSpc>
                        <a:spcBef>
                          <a:spcPts val="0"/>
                        </a:spcBef>
                        <a:spcAft>
                          <a:spcPts val="800"/>
                        </a:spcAft>
                      </a:pPr>
                      <a:r>
                        <a:rPr lang="en-US" sz="2800" b="0" dirty="0">
                          <a:solidFill>
                            <a:schemeClr val="tx1"/>
                          </a:solidFill>
                          <a:effectLst/>
                        </a:rPr>
                        <a:t>Interest rate</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800" dirty="0">
                          <a:effectLst/>
                        </a:rPr>
                        <a:t>9%</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800" dirty="0">
                          <a:effectLst/>
                        </a:rPr>
                        <a:t>6%</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800" dirty="0">
                          <a:effectLst/>
                        </a:rPr>
                        <a:t>3%</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94484726"/>
                  </a:ext>
                </a:extLst>
              </a:tr>
              <a:tr h="740130">
                <a:tc>
                  <a:txBody>
                    <a:bodyPr/>
                    <a:lstStyle/>
                    <a:p>
                      <a:pPr marL="0" marR="0">
                        <a:lnSpc>
                          <a:spcPct val="107000"/>
                        </a:lnSpc>
                        <a:spcBef>
                          <a:spcPts val="0"/>
                        </a:spcBef>
                        <a:spcAft>
                          <a:spcPts val="800"/>
                        </a:spcAft>
                      </a:pPr>
                      <a:r>
                        <a:rPr lang="en-US" sz="2800" b="0" dirty="0">
                          <a:solidFill>
                            <a:schemeClr val="tx1"/>
                          </a:solidFill>
                          <a:effectLst/>
                        </a:rPr>
                        <a:t>Pay min pay  </a:t>
                      </a:r>
                      <a:endParaRPr lang="en-US" sz="28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800" dirty="0">
                          <a:effectLst/>
                        </a:rPr>
                        <a:t>$105 for 6 years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800" dirty="0">
                          <a:effectLst/>
                        </a:rPr>
                        <a:t>$30 for 6 years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800" dirty="0">
                          <a:effectLst/>
                        </a:rPr>
                        <a:t>$15 for 10 years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564927"/>
                  </a:ext>
                </a:extLst>
              </a:tr>
              <a:tr h="1088374">
                <a:tc>
                  <a:txBody>
                    <a:bodyPr/>
                    <a:lstStyle/>
                    <a:p>
                      <a:pPr marL="0" marR="0">
                        <a:lnSpc>
                          <a:spcPct val="107000"/>
                        </a:lnSpc>
                        <a:spcBef>
                          <a:spcPts val="0"/>
                        </a:spcBef>
                        <a:spcAft>
                          <a:spcPts val="800"/>
                        </a:spcAft>
                      </a:pPr>
                      <a:r>
                        <a:rPr lang="en-US" sz="2800" b="0" dirty="0">
                          <a:solidFill>
                            <a:schemeClr val="tx1"/>
                          </a:solidFill>
                          <a:effectLst/>
                        </a:rPr>
                        <a:t>Payment strategy</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800" dirty="0">
                          <a:effectLst/>
                        </a:rPr>
                        <a:t>Paid off in 6 years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US" sz="2800" dirty="0">
                          <a:effectLst/>
                        </a:rPr>
                        <a:t>Then pay $135 for</a:t>
                      </a:r>
                    </a:p>
                    <a:p>
                      <a:pPr marL="0" marR="0">
                        <a:lnSpc>
                          <a:spcPct val="100000"/>
                        </a:lnSpc>
                        <a:spcBef>
                          <a:spcPts val="0"/>
                        </a:spcBef>
                        <a:spcAft>
                          <a:spcPts val="0"/>
                        </a:spcAft>
                      </a:pPr>
                      <a:r>
                        <a:rPr lang="en-US" sz="2800" dirty="0">
                          <a:effectLst/>
                        </a:rPr>
                        <a:t>4.3 years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800" dirty="0">
                          <a:effectLst/>
                        </a:rPr>
                        <a:t>Then pay $150 for 3.6 years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97463145"/>
                  </a:ext>
                </a:extLst>
              </a:tr>
              <a:tr h="740130">
                <a:tc>
                  <a:txBody>
                    <a:bodyPr/>
                    <a:lstStyle/>
                    <a:p>
                      <a:pPr marL="0" marR="0">
                        <a:lnSpc>
                          <a:spcPct val="107000"/>
                        </a:lnSpc>
                        <a:spcBef>
                          <a:spcPts val="0"/>
                        </a:spcBef>
                        <a:spcAft>
                          <a:spcPts val="800"/>
                        </a:spcAft>
                      </a:pPr>
                      <a:r>
                        <a:rPr lang="en-US" sz="2800" b="0" dirty="0">
                          <a:solidFill>
                            <a:schemeClr val="tx1"/>
                          </a:solidFill>
                          <a:effectLst/>
                        </a:rPr>
                        <a:t>Amount of interest over loan</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2800" dirty="0">
                          <a:effectLst/>
                        </a:rPr>
                        <a:t>$1,864</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2800" dirty="0">
                          <a:effectLst/>
                        </a:rPr>
                        <a:t>$2,963</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2800" dirty="0">
                          <a:effectLst/>
                        </a:rPr>
                        <a:t>$2,184</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1022207"/>
                  </a:ext>
                </a:extLst>
              </a:tr>
            </a:tbl>
          </a:graphicData>
        </a:graphic>
      </p:graphicFrame>
      <p:sp>
        <p:nvSpPr>
          <p:cNvPr id="7" name="TextBox 6">
            <a:extLst>
              <a:ext uri="{FF2B5EF4-FFF2-40B4-BE49-F238E27FC236}">
                <a16:creationId xmlns:a16="http://schemas.microsoft.com/office/drawing/2014/main" id="{8492BD9E-4B9C-4E9C-B502-CEC3B3C38A1C}"/>
              </a:ext>
            </a:extLst>
          </p:cNvPr>
          <p:cNvSpPr txBox="1"/>
          <p:nvPr/>
        </p:nvSpPr>
        <p:spPr>
          <a:xfrm>
            <a:off x="469779" y="5143500"/>
            <a:ext cx="11139835" cy="954107"/>
          </a:xfrm>
          <a:prstGeom prst="rect">
            <a:avLst/>
          </a:prstGeom>
          <a:noFill/>
        </p:spPr>
        <p:txBody>
          <a:bodyPr wrap="square" rtlCol="0">
            <a:spAutoFit/>
          </a:bodyPr>
          <a:lstStyle/>
          <a:p>
            <a:pPr algn="ctr"/>
            <a:r>
              <a:rPr lang="en-US" sz="2800" dirty="0">
                <a:cs typeface="Calibri" panose="020F0502020204030204"/>
              </a:rPr>
              <a:t>By paying the most on your high-cost debt first, you are debt free in</a:t>
            </a:r>
          </a:p>
          <a:p>
            <a:pPr algn="ctr"/>
            <a:r>
              <a:rPr lang="en-US" sz="2800" b="1" dirty="0">
                <a:cs typeface="Calibri" panose="020F0502020204030204"/>
              </a:rPr>
              <a:t>14 years </a:t>
            </a:r>
            <a:r>
              <a:rPr lang="en-US" sz="2800" dirty="0">
                <a:cs typeface="Calibri" panose="020F0502020204030204"/>
              </a:rPr>
              <a:t>&amp; pay </a:t>
            </a:r>
            <a:r>
              <a:rPr lang="en-US" sz="2800" b="1" dirty="0">
                <a:cs typeface="Calibri" panose="020F0502020204030204"/>
              </a:rPr>
              <a:t>$7,011 in interest  </a:t>
            </a:r>
          </a:p>
        </p:txBody>
      </p:sp>
    </p:spTree>
    <p:extLst>
      <p:ext uri="{BB962C8B-B14F-4D97-AF65-F5344CB8AC3E}">
        <p14:creationId xmlns:p14="http://schemas.microsoft.com/office/powerpoint/2010/main" val="40743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Schoolhouse">
            <a:extLst>
              <a:ext uri="{FF2B5EF4-FFF2-40B4-BE49-F238E27FC236}">
                <a16:creationId xmlns:a16="http://schemas.microsoft.com/office/drawing/2014/main" id="{13292AC8-04CE-4B13-9C2B-73F84913BA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132" y="645106"/>
            <a:ext cx="5247747" cy="5247747"/>
          </a:xfrm>
          <a:prstGeom prst="rect">
            <a:avLst/>
          </a:prstGeom>
        </p:spPr>
      </p:pic>
      <p:cxnSp>
        <p:nvCxnSpPr>
          <p:cNvPr id="21" name="Straight Connector 20">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E64F68A-72D4-4EB4-9896-7E722C9B8F25}"/>
              </a:ext>
            </a:extLst>
          </p:cNvPr>
          <p:cNvSpPr txBox="1"/>
          <p:nvPr/>
        </p:nvSpPr>
        <p:spPr>
          <a:xfrm>
            <a:off x="6291108" y="457200"/>
            <a:ext cx="5247748" cy="5411894"/>
          </a:xfrm>
          <a:prstGeom prst="rect">
            <a:avLst/>
          </a:prstGeom>
        </p:spPr>
        <p:txBody>
          <a:bodyPr vert="horz" lIns="0" tIns="45720" rIns="0" bIns="45720" rtlCol="0">
            <a:normAutofit lnSpcReduction="10000"/>
          </a:bodyPr>
          <a:lstStyle/>
          <a:p>
            <a:pPr defTabSz="914400">
              <a:lnSpc>
                <a:spcPct val="90000"/>
              </a:lnSpc>
              <a:spcAft>
                <a:spcPts val="600"/>
              </a:spcAft>
              <a:buClr>
                <a:schemeClr val="accent1"/>
              </a:buClr>
              <a:buFont typeface="Calibri" panose="020F0502020204030204" pitchFamily="34" charset="0"/>
            </a:pPr>
            <a:endParaRPr lang="en-US" sz="4400" dirty="0">
              <a:solidFill>
                <a:schemeClr val="tx1">
                  <a:lumMod val="75000"/>
                  <a:lumOff val="25000"/>
                </a:schemeClr>
              </a:solidFill>
              <a:latin typeface="Rockwell Nova" panose="02060503020205020403" pitchFamily="18" charset="0"/>
            </a:endParaRPr>
          </a:p>
          <a:p>
            <a:pPr algn="ctr" defTabSz="914400">
              <a:lnSpc>
                <a:spcPct val="90000"/>
              </a:lnSpc>
              <a:spcAft>
                <a:spcPts val="600"/>
              </a:spcAft>
              <a:buClr>
                <a:schemeClr val="accent1"/>
              </a:buClr>
              <a:buFont typeface="Calibri" panose="020F0502020204030204" pitchFamily="34" charset="0"/>
            </a:pPr>
            <a:r>
              <a:rPr lang="en-US" sz="4400" b="1" dirty="0">
                <a:solidFill>
                  <a:schemeClr val="tx1">
                    <a:lumMod val="75000"/>
                    <a:lumOff val="25000"/>
                  </a:schemeClr>
                </a:solidFill>
                <a:latin typeface="Rockwell Nova" panose="02060503020205020403" pitchFamily="18" charset="0"/>
              </a:rPr>
              <a:t>College is Pricey</a:t>
            </a: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  </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algn="ctr" defTabSz="914400">
              <a:lnSpc>
                <a:spcPct val="90000"/>
              </a:lnSpc>
              <a:spcAft>
                <a:spcPts val="600"/>
              </a:spcAft>
              <a:buClr>
                <a:schemeClr val="accent1"/>
              </a:buClr>
              <a:buFont typeface="Calibri" panose="020F0502020204030204" pitchFamily="34" charset="0"/>
            </a:pPr>
            <a:r>
              <a:rPr lang="en-US" sz="2800" dirty="0">
                <a:solidFill>
                  <a:schemeClr val="tx1">
                    <a:lumMod val="75000"/>
                    <a:lumOff val="25000"/>
                  </a:schemeClr>
                </a:solidFill>
              </a:rPr>
              <a:t>Cost for 4 years at an: </a:t>
            </a:r>
          </a:p>
          <a:p>
            <a:pPr algn="ctr" defTabSz="914400">
              <a:lnSpc>
                <a:spcPct val="90000"/>
              </a:lnSpc>
              <a:spcAft>
                <a:spcPts val="600"/>
              </a:spcAft>
              <a:buClr>
                <a:schemeClr val="accent1"/>
              </a:buClr>
              <a:buFont typeface="Calibri" panose="020F0502020204030204" pitchFamily="34" charset="0"/>
            </a:pPr>
            <a:endParaRPr lang="en-US" sz="2800" dirty="0">
              <a:solidFill>
                <a:schemeClr val="tx1">
                  <a:lumMod val="75000"/>
                  <a:lumOff val="25000"/>
                </a:schemeClr>
              </a:solidFill>
            </a:endParaRPr>
          </a:p>
          <a:p>
            <a:pPr algn="ctr" defTabSz="914400">
              <a:lnSpc>
                <a:spcPct val="90000"/>
              </a:lnSpc>
              <a:spcAft>
                <a:spcPts val="600"/>
              </a:spcAft>
              <a:buClr>
                <a:schemeClr val="accent1"/>
              </a:buClr>
              <a:buFont typeface="Calibri" panose="020F0502020204030204" pitchFamily="34" charset="0"/>
            </a:pPr>
            <a:r>
              <a:rPr lang="en-US" sz="2800" dirty="0">
                <a:solidFill>
                  <a:schemeClr val="tx1">
                    <a:lumMod val="75000"/>
                    <a:lumOff val="25000"/>
                  </a:schemeClr>
                </a:solidFill>
              </a:rPr>
              <a:t>Average public college: </a:t>
            </a:r>
            <a:r>
              <a:rPr lang="en-US" sz="2800" dirty="0">
                <a:solidFill>
                  <a:schemeClr val="tx1">
                    <a:lumMod val="75000"/>
                    <a:lumOff val="25000"/>
                  </a:schemeClr>
                </a:solidFill>
                <a:highlight>
                  <a:srgbClr val="FFFF00"/>
                </a:highlight>
              </a:rPr>
              <a:t>$68,000</a:t>
            </a:r>
          </a:p>
          <a:p>
            <a:pPr algn="ctr" defTabSz="914400">
              <a:lnSpc>
                <a:spcPct val="90000"/>
              </a:lnSpc>
              <a:spcAft>
                <a:spcPts val="600"/>
              </a:spcAft>
              <a:buClr>
                <a:schemeClr val="accent1"/>
              </a:buClr>
              <a:buFont typeface="Calibri" panose="020F0502020204030204" pitchFamily="34" charset="0"/>
            </a:pPr>
            <a:endParaRPr lang="en-US" sz="2800" dirty="0">
              <a:solidFill>
                <a:schemeClr val="tx1">
                  <a:lumMod val="75000"/>
                  <a:lumOff val="25000"/>
                </a:schemeClr>
              </a:solidFill>
              <a:highlight>
                <a:srgbClr val="FFFF00"/>
              </a:highlight>
            </a:endParaRPr>
          </a:p>
          <a:p>
            <a:pPr algn="ctr" defTabSz="914400">
              <a:lnSpc>
                <a:spcPct val="90000"/>
              </a:lnSpc>
              <a:spcAft>
                <a:spcPts val="600"/>
              </a:spcAft>
              <a:buClr>
                <a:schemeClr val="accent1"/>
              </a:buClr>
              <a:buFont typeface="Calibri" panose="020F0502020204030204" pitchFamily="34" charset="0"/>
            </a:pPr>
            <a:r>
              <a:rPr lang="en-US" sz="2800" dirty="0">
                <a:solidFill>
                  <a:schemeClr val="tx1">
                    <a:lumMod val="75000"/>
                    <a:lumOff val="25000"/>
                  </a:schemeClr>
                </a:solidFill>
              </a:rPr>
              <a:t>Average private college: </a:t>
            </a:r>
            <a:r>
              <a:rPr lang="en-US" sz="2800" dirty="0">
                <a:solidFill>
                  <a:schemeClr val="tx1">
                    <a:lumMod val="75000"/>
                    <a:lumOff val="25000"/>
                  </a:schemeClr>
                </a:solidFill>
                <a:highlight>
                  <a:srgbClr val="FFFF00"/>
                </a:highlight>
              </a:rPr>
              <a:t>$176,000</a:t>
            </a:r>
          </a:p>
          <a:p>
            <a:pPr algn="ctr" defTabSz="914400">
              <a:lnSpc>
                <a:spcPct val="90000"/>
              </a:lnSpc>
              <a:spcAft>
                <a:spcPts val="600"/>
              </a:spcAft>
              <a:buClr>
                <a:schemeClr val="accent1"/>
              </a:buClr>
              <a:buFont typeface="Calibri" panose="020F0502020204030204" pitchFamily="34" charset="0"/>
            </a:pPr>
            <a:endParaRPr lang="en-US" sz="2800" dirty="0">
              <a:solidFill>
                <a:schemeClr val="tx1">
                  <a:lumMod val="75000"/>
                  <a:lumOff val="25000"/>
                </a:schemeClr>
              </a:solidFill>
            </a:endParaRPr>
          </a:p>
          <a:p>
            <a:pPr algn="ctr" defTabSz="914400">
              <a:lnSpc>
                <a:spcPct val="90000"/>
              </a:lnSpc>
              <a:spcAft>
                <a:spcPts val="600"/>
              </a:spcAft>
              <a:buClr>
                <a:schemeClr val="accent1"/>
              </a:buClr>
              <a:buFont typeface="Calibri" panose="020F0502020204030204" pitchFamily="34" charset="0"/>
            </a:pPr>
            <a:r>
              <a:rPr lang="en-US" sz="2800" dirty="0">
                <a:solidFill>
                  <a:schemeClr val="tx1">
                    <a:lumMod val="75000"/>
                    <a:lumOff val="25000"/>
                  </a:schemeClr>
                </a:solidFill>
              </a:rPr>
              <a:t>Expensive private college: </a:t>
            </a:r>
            <a:r>
              <a:rPr lang="en-US" sz="2800" dirty="0">
                <a:solidFill>
                  <a:schemeClr val="tx1">
                    <a:lumMod val="75000"/>
                    <a:lumOff val="25000"/>
                  </a:schemeClr>
                </a:solidFill>
                <a:highlight>
                  <a:srgbClr val="FFFF00"/>
                </a:highlight>
              </a:rPr>
              <a:t>$280,000 </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sp>
        <p:nvSpPr>
          <p:cNvPr id="23" name="Rectangle 22">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FEE8E105-2925-41DD-819D-1CE3A7112ED5}"/>
              </a:ext>
            </a:extLst>
          </p:cNvPr>
          <p:cNvSpPr/>
          <p:nvPr/>
        </p:nvSpPr>
        <p:spPr>
          <a:xfrm flipH="1">
            <a:off x="9083039" y="6457000"/>
            <a:ext cx="3010893" cy="369332"/>
          </a:xfrm>
          <a:prstGeom prst="rect">
            <a:avLst/>
          </a:prstGeom>
        </p:spPr>
        <p:txBody>
          <a:bodyPr wrap="square">
            <a:spAutoFit/>
          </a:bodyPr>
          <a:lstStyle/>
          <a:p>
            <a:pPr>
              <a:spcAft>
                <a:spcPts val="600"/>
              </a:spcAft>
            </a:pPr>
            <a:r>
              <a:rPr lang="en-US" dirty="0">
                <a:solidFill>
                  <a:schemeClr val="bg1"/>
                </a:solidFill>
              </a:rPr>
              <a:t>©  2019 Welcome to Real Life</a:t>
            </a:r>
            <a:endParaRPr lang="en-US">
              <a:solidFill>
                <a:schemeClr val="bg1"/>
              </a:solidFill>
            </a:endParaRPr>
          </a:p>
        </p:txBody>
      </p:sp>
    </p:spTree>
    <p:extLst>
      <p:ext uri="{BB962C8B-B14F-4D97-AF65-F5344CB8AC3E}">
        <p14:creationId xmlns:p14="http://schemas.microsoft.com/office/powerpoint/2010/main" val="152143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1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6853B-650B-4556-B534-7D798FFE8EC4}"/>
              </a:ext>
            </a:extLst>
          </p:cNvPr>
          <p:cNvSpPr>
            <a:spLocks noGrp="1"/>
          </p:cNvSpPr>
          <p:nvPr>
            <p:ph type="title"/>
          </p:nvPr>
        </p:nvSpPr>
        <p:spPr>
          <a:xfrm>
            <a:off x="6411685" y="634947"/>
            <a:ext cx="5658395" cy="1450756"/>
          </a:xfrm>
        </p:spPr>
        <p:txBody>
          <a:bodyPr vert="horz" lIns="91440" tIns="45720" rIns="91440" bIns="45720" rtlCol="0" anchor="b">
            <a:normAutofit fontScale="90000"/>
          </a:bodyPr>
          <a:lstStyle/>
          <a:p>
            <a:r>
              <a:rPr lang="en-US" sz="3700" dirty="0">
                <a:latin typeface="Rockwell Extra Bold" panose="02060903040505020403" pitchFamily="18" charset="0"/>
              </a:rPr>
              <a:t>Before Borrowing Money for College Consider:</a:t>
            </a:r>
          </a:p>
        </p:txBody>
      </p:sp>
      <p:pic>
        <p:nvPicPr>
          <p:cNvPr id="4" name="Picture 3">
            <a:extLst>
              <a:ext uri="{FF2B5EF4-FFF2-40B4-BE49-F238E27FC236}">
                <a16:creationId xmlns:a16="http://schemas.microsoft.com/office/drawing/2014/main" id="{9CAF9A23-ACCE-4EFC-A715-2DD622258BB5}"/>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43192" y="999739"/>
            <a:ext cx="5451627" cy="4538480"/>
          </a:xfrm>
          <a:prstGeom prst="rect">
            <a:avLst/>
          </a:prstGeom>
          <a:noFill/>
        </p:spPr>
      </p:pic>
      <p:cxnSp>
        <p:nvCxnSpPr>
          <p:cNvPr id="27" name="Straight Connector 16">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C78BC27-486B-43ED-BCA9-8C758C1D61DF}"/>
              </a:ext>
            </a:extLst>
          </p:cNvPr>
          <p:cNvSpPr txBox="1"/>
          <p:nvPr/>
        </p:nvSpPr>
        <p:spPr>
          <a:xfrm>
            <a:off x="6411684" y="2326560"/>
            <a:ext cx="5127172" cy="3542533"/>
          </a:xfrm>
          <a:prstGeom prst="rect">
            <a:avLst/>
          </a:prstGeom>
        </p:spPr>
        <p:txBody>
          <a:bodyPr vert="horz" lIns="0" tIns="45720" rIns="0" bIns="45720" rtlCol="0">
            <a:normAutofit lnSpcReduction="10000"/>
          </a:bodyPr>
          <a:lstStyle/>
          <a:p>
            <a:pPr>
              <a:lnSpc>
                <a:spcPct val="90000"/>
              </a:lnSpc>
              <a:spcAft>
                <a:spcPts val="600"/>
              </a:spcAft>
              <a:buClr>
                <a:schemeClr val="accent1"/>
              </a:buClr>
              <a:buFont typeface="Calibri" panose="020F0502020204030204" pitchFamily="34" charset="0"/>
            </a:pPr>
            <a:r>
              <a:rPr lang="en-US" sz="2400" dirty="0">
                <a:solidFill>
                  <a:schemeClr val="tx1">
                    <a:lumMod val="75000"/>
                    <a:lumOff val="25000"/>
                  </a:schemeClr>
                </a:solidFill>
              </a:rPr>
              <a:t>1: The average salary in your expected career and how much you will be able to afford. </a:t>
            </a:r>
          </a:p>
          <a:p>
            <a:pPr>
              <a:lnSpc>
                <a:spcPct val="90000"/>
              </a:lnSpc>
              <a:spcAft>
                <a:spcPts val="600"/>
              </a:spcAft>
              <a:buClr>
                <a:schemeClr val="accent1"/>
              </a:buClr>
              <a:buFont typeface="Calibri" panose="020F0502020204030204" pitchFamily="34" charset="0"/>
            </a:pPr>
            <a:endParaRPr lang="en-US" sz="2400" dirty="0">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r>
              <a:rPr lang="en-US" sz="2400" dirty="0">
                <a:solidFill>
                  <a:schemeClr val="tx1">
                    <a:lumMod val="75000"/>
                    <a:lumOff val="25000"/>
                  </a:schemeClr>
                </a:solidFill>
              </a:rPr>
              <a:t>2: Whether you will attend graduate, law, or medical school. </a:t>
            </a:r>
          </a:p>
          <a:p>
            <a:pPr>
              <a:lnSpc>
                <a:spcPct val="90000"/>
              </a:lnSpc>
              <a:spcAft>
                <a:spcPts val="600"/>
              </a:spcAft>
              <a:buClr>
                <a:schemeClr val="accent1"/>
              </a:buClr>
              <a:buFont typeface="Calibri" panose="020F0502020204030204" pitchFamily="34" charset="0"/>
            </a:pPr>
            <a:endParaRPr lang="en-US" sz="2400" dirty="0">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r>
              <a:rPr lang="en-US" sz="2400" dirty="0">
                <a:solidFill>
                  <a:schemeClr val="tx1">
                    <a:lumMod val="75000"/>
                    <a:lumOff val="25000"/>
                  </a:schemeClr>
                </a:solidFill>
              </a:rPr>
              <a:t>3: Whether state licenses are more important than what college you attended. </a:t>
            </a:r>
          </a:p>
          <a:p>
            <a:pPr>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sp>
        <p:nvSpPr>
          <p:cNvPr id="28" name="Rectangle 1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0">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2618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D91024BF-BC1F-491A-9DBC-3165ED704A0E}"/>
              </a:ext>
            </a:extLst>
          </p:cNvPr>
          <p:cNvSpPr txBox="1"/>
          <p:nvPr/>
        </p:nvSpPr>
        <p:spPr>
          <a:xfrm>
            <a:off x="4742016" y="605896"/>
            <a:ext cx="6413663" cy="5646208"/>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marL="457200" indent="-457200" defTabSz="914400">
              <a:lnSpc>
                <a:spcPct val="90000"/>
              </a:lnSpc>
              <a:spcAft>
                <a:spcPts val="600"/>
              </a:spcAft>
              <a:buClr>
                <a:schemeClr val="accent1"/>
              </a:buClr>
              <a:buFont typeface="Wingdings" panose="05000000000000000000" pitchFamily="2" charset="2"/>
              <a:buChar char="Ø"/>
            </a:pPr>
            <a:r>
              <a:rPr lang="en-US" sz="3200" dirty="0">
                <a:solidFill>
                  <a:schemeClr val="tx1">
                    <a:lumMod val="75000"/>
                    <a:lumOff val="25000"/>
                  </a:schemeClr>
                </a:solidFill>
              </a:rPr>
              <a:t>Attend a state college.</a:t>
            </a:r>
          </a:p>
          <a:p>
            <a:pPr marL="457200" indent="-457200" defTabSz="914400">
              <a:lnSpc>
                <a:spcPct val="90000"/>
              </a:lnSpc>
              <a:spcAft>
                <a:spcPts val="600"/>
              </a:spcAft>
              <a:buClr>
                <a:schemeClr val="accent1"/>
              </a:buClr>
              <a:buFont typeface="Wingdings" panose="05000000000000000000" pitchFamily="2" charset="2"/>
              <a:buChar char="Ø"/>
            </a:pPr>
            <a:endParaRPr lang="en-US" sz="3200" dirty="0">
              <a:solidFill>
                <a:schemeClr val="tx1">
                  <a:lumMod val="75000"/>
                  <a:lumOff val="25000"/>
                </a:schemeClr>
              </a:solidFill>
            </a:endParaRPr>
          </a:p>
          <a:p>
            <a:pPr marL="457200" indent="-457200" defTabSz="914400">
              <a:lnSpc>
                <a:spcPct val="90000"/>
              </a:lnSpc>
              <a:spcAft>
                <a:spcPts val="600"/>
              </a:spcAft>
              <a:buClr>
                <a:schemeClr val="accent1"/>
              </a:buClr>
              <a:buFont typeface="Wingdings" panose="05000000000000000000" pitchFamily="2" charset="2"/>
              <a:buChar char="Ø"/>
            </a:pPr>
            <a:r>
              <a:rPr lang="en-US" sz="3200" dirty="0">
                <a:solidFill>
                  <a:schemeClr val="tx1">
                    <a:lumMod val="75000"/>
                    <a:lumOff val="25000"/>
                  </a:schemeClr>
                </a:solidFill>
              </a:rPr>
              <a:t>Apply for financial aid from the college &amp; from the government.</a:t>
            </a:r>
          </a:p>
          <a:p>
            <a:pPr marL="457200" indent="-457200" defTabSz="914400">
              <a:lnSpc>
                <a:spcPct val="90000"/>
              </a:lnSpc>
              <a:spcAft>
                <a:spcPts val="600"/>
              </a:spcAft>
              <a:buClr>
                <a:schemeClr val="accent1"/>
              </a:buClr>
              <a:buFont typeface="Wingdings" panose="05000000000000000000" pitchFamily="2" charset="2"/>
              <a:buChar char="Ø"/>
            </a:pPr>
            <a:endParaRPr lang="en-US" sz="3200" dirty="0">
              <a:solidFill>
                <a:schemeClr val="tx1">
                  <a:lumMod val="75000"/>
                  <a:lumOff val="25000"/>
                </a:schemeClr>
              </a:solidFill>
            </a:endParaRPr>
          </a:p>
          <a:p>
            <a:pPr marL="457200" indent="-457200" defTabSz="914400">
              <a:lnSpc>
                <a:spcPct val="90000"/>
              </a:lnSpc>
              <a:spcAft>
                <a:spcPts val="600"/>
              </a:spcAft>
              <a:buClr>
                <a:schemeClr val="accent1"/>
              </a:buClr>
              <a:buFont typeface="Wingdings" panose="05000000000000000000" pitchFamily="2" charset="2"/>
              <a:buChar char="Ø"/>
            </a:pPr>
            <a:r>
              <a:rPr lang="en-US" sz="3200" dirty="0">
                <a:solidFill>
                  <a:schemeClr val="tx1">
                    <a:lumMod val="75000"/>
                    <a:lumOff val="25000"/>
                  </a:schemeClr>
                </a:solidFill>
              </a:rPr>
              <a:t>Apply for private scholarships.</a:t>
            </a:r>
          </a:p>
          <a:p>
            <a:pPr marL="457200" indent="-457200" defTabSz="914400">
              <a:lnSpc>
                <a:spcPct val="90000"/>
              </a:lnSpc>
              <a:spcAft>
                <a:spcPts val="600"/>
              </a:spcAft>
              <a:buClr>
                <a:schemeClr val="accent1"/>
              </a:buClr>
              <a:buFont typeface="Wingdings" panose="05000000000000000000" pitchFamily="2" charset="2"/>
              <a:buChar char="Ø"/>
            </a:pPr>
            <a:endParaRPr lang="en-US" sz="3200" dirty="0">
              <a:solidFill>
                <a:schemeClr val="tx1">
                  <a:lumMod val="75000"/>
                  <a:lumOff val="25000"/>
                </a:schemeClr>
              </a:solidFill>
            </a:endParaRPr>
          </a:p>
          <a:p>
            <a:pPr marL="457200" indent="-457200" defTabSz="914400">
              <a:lnSpc>
                <a:spcPct val="90000"/>
              </a:lnSpc>
              <a:spcAft>
                <a:spcPts val="600"/>
              </a:spcAft>
              <a:buClr>
                <a:schemeClr val="accent1"/>
              </a:buClr>
              <a:buFont typeface="Wingdings" panose="05000000000000000000" pitchFamily="2" charset="2"/>
              <a:buChar char="Ø"/>
            </a:pPr>
            <a:r>
              <a:rPr lang="en-US" sz="3200" dirty="0">
                <a:solidFill>
                  <a:schemeClr val="tx1">
                    <a:lumMod val="75000"/>
                    <a:lumOff val="25000"/>
                  </a:schemeClr>
                </a:solidFill>
              </a:rPr>
              <a:t>Apply for your school’s work-study program.</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sp>
        <p:nvSpPr>
          <p:cNvPr id="5" name="Rectangle 4">
            <a:extLst>
              <a:ext uri="{FF2B5EF4-FFF2-40B4-BE49-F238E27FC236}">
                <a16:creationId xmlns:a16="http://schemas.microsoft.com/office/drawing/2014/main" id="{EEDF3966-33C3-4416-9404-430A3D0B56A3}"/>
              </a:ext>
            </a:extLst>
          </p:cNvPr>
          <p:cNvSpPr/>
          <p:nvPr/>
        </p:nvSpPr>
        <p:spPr>
          <a:xfrm flipH="1">
            <a:off x="9083039" y="6457000"/>
            <a:ext cx="3010893" cy="369332"/>
          </a:xfrm>
          <a:prstGeom prst="rect">
            <a:avLst/>
          </a:prstGeom>
        </p:spPr>
        <p:txBody>
          <a:bodyPr wrap="square">
            <a:spAutoFit/>
          </a:bodyPr>
          <a:lstStyle/>
          <a:p>
            <a:pPr>
              <a:spcAft>
                <a:spcPts val="600"/>
              </a:spcAft>
            </a:pPr>
            <a:r>
              <a:rPr lang="en-US" dirty="0">
                <a:solidFill>
                  <a:schemeClr val="bg1"/>
                </a:solidFill>
              </a:rPr>
              <a:t>©  2019 Welcome to Real Life</a:t>
            </a:r>
            <a:endParaRPr lang="en-US">
              <a:solidFill>
                <a:schemeClr val="bg1"/>
              </a:solidFill>
            </a:endParaRPr>
          </a:p>
        </p:txBody>
      </p:sp>
      <p:sp>
        <p:nvSpPr>
          <p:cNvPr id="2" name="Oval 1">
            <a:extLst>
              <a:ext uri="{FF2B5EF4-FFF2-40B4-BE49-F238E27FC236}">
                <a16:creationId xmlns:a16="http://schemas.microsoft.com/office/drawing/2014/main" id="{311D5346-4CE6-4CCE-B3BB-770FA55F1EED}"/>
              </a:ext>
            </a:extLst>
          </p:cNvPr>
          <p:cNvSpPr/>
          <p:nvPr/>
        </p:nvSpPr>
        <p:spPr>
          <a:xfrm>
            <a:off x="506186" y="2106385"/>
            <a:ext cx="3205194" cy="3298371"/>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spcAft>
                <a:spcPts val="600"/>
              </a:spcAft>
              <a:buClr>
                <a:schemeClr val="accent1"/>
              </a:buClr>
              <a:buFont typeface="Calibri" panose="020F0502020204030204" pitchFamily="34" charset="0"/>
            </a:pPr>
            <a:r>
              <a:rPr lang="en-US" sz="2800" b="1" dirty="0">
                <a:solidFill>
                  <a:schemeClr val="bg1"/>
                </a:solidFill>
              </a:rPr>
              <a:t>Ways to Minimize Student Debt</a:t>
            </a:r>
          </a:p>
        </p:txBody>
      </p:sp>
    </p:spTree>
    <p:extLst>
      <p:ext uri="{BB962C8B-B14F-4D97-AF65-F5344CB8AC3E}">
        <p14:creationId xmlns:p14="http://schemas.microsoft.com/office/powerpoint/2010/main" val="241055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F663DD-EC29-46F9-BCC4-9482F4F7BF51}"/>
              </a:ext>
            </a:extLst>
          </p:cNvPr>
          <p:cNvSpPr txBox="1"/>
          <p:nvPr/>
        </p:nvSpPr>
        <p:spPr>
          <a:xfrm>
            <a:off x="350157" y="1011071"/>
            <a:ext cx="7765144" cy="4770537"/>
          </a:xfrm>
          <a:prstGeom prst="rect">
            <a:avLst/>
          </a:prstGeom>
          <a:noFill/>
        </p:spPr>
        <p:txBody>
          <a:bodyPr wrap="square" lIns="91440" tIns="45720" rIns="91440" bIns="45720" rtlCol="0" anchor="t">
            <a:spAutoFit/>
          </a:bodyPr>
          <a:lstStyle/>
          <a:p>
            <a:endParaRPr lang="en-US" sz="3200" dirty="0"/>
          </a:p>
          <a:p>
            <a:r>
              <a:rPr lang="en-US" sz="3400" b="1" dirty="0"/>
              <a:t>1</a:t>
            </a:r>
            <a:r>
              <a:rPr lang="en-US" sz="3400" b="1" baseline="30000" dirty="0"/>
              <a:t>st</a:t>
            </a:r>
            <a:r>
              <a:rPr lang="en-US" sz="3400" b="1" dirty="0"/>
              <a:t>: </a:t>
            </a:r>
            <a:r>
              <a:rPr lang="en-US" sz="3400" dirty="0"/>
              <a:t>Fill out the </a:t>
            </a:r>
            <a:r>
              <a:rPr lang="en-US" sz="3400" b="1" dirty="0"/>
              <a:t>FAFSA form </a:t>
            </a:r>
            <a:r>
              <a:rPr lang="en-US" sz="3400" dirty="0"/>
              <a:t>(Free Application for Federal Student Aid. It’s used by colleges to determine your financial need.</a:t>
            </a:r>
            <a:endParaRPr lang="en-US" sz="3400" dirty="0">
              <a:cs typeface="Calibri"/>
            </a:endParaRPr>
          </a:p>
          <a:p>
            <a:endParaRPr lang="en-US" sz="3400" dirty="0">
              <a:cs typeface="Calibri"/>
            </a:endParaRPr>
          </a:p>
          <a:p>
            <a:r>
              <a:rPr lang="en-US" sz="3400" b="1" dirty="0"/>
              <a:t>2</a:t>
            </a:r>
            <a:r>
              <a:rPr lang="en-US" sz="3400" b="1" baseline="30000" dirty="0"/>
              <a:t>nd</a:t>
            </a:r>
            <a:r>
              <a:rPr lang="en-US" sz="3400" b="1" dirty="0"/>
              <a:t>: </a:t>
            </a:r>
            <a:r>
              <a:rPr lang="en-US" sz="3400" dirty="0"/>
              <a:t>Apply for a </a:t>
            </a:r>
            <a:r>
              <a:rPr lang="en-US" sz="3400" b="1" dirty="0"/>
              <a:t>needs-based</a:t>
            </a:r>
            <a:r>
              <a:rPr lang="en-US" sz="3400" dirty="0"/>
              <a:t> scholarships</a:t>
            </a:r>
            <a:endParaRPr lang="en-US" sz="3400" dirty="0">
              <a:cs typeface="Calibri"/>
            </a:endParaRPr>
          </a:p>
          <a:p>
            <a:endParaRPr lang="en-US" sz="3400" dirty="0">
              <a:cs typeface="Calibri"/>
            </a:endParaRPr>
          </a:p>
          <a:p>
            <a:r>
              <a:rPr lang="en-US" sz="3400" b="1" dirty="0"/>
              <a:t>3</a:t>
            </a:r>
            <a:r>
              <a:rPr lang="en-US" sz="3400" b="1" baseline="30000" dirty="0"/>
              <a:t>rd</a:t>
            </a:r>
            <a:r>
              <a:rPr lang="en-US" sz="3400" b="1" dirty="0"/>
              <a:t>: </a:t>
            </a:r>
            <a:r>
              <a:rPr lang="en-US" sz="3400" dirty="0"/>
              <a:t>Apply for </a:t>
            </a:r>
            <a:r>
              <a:rPr lang="en-US" sz="3400" b="1" dirty="0"/>
              <a:t>merit-based </a:t>
            </a:r>
            <a:r>
              <a:rPr lang="en-US" sz="3400" dirty="0"/>
              <a:t>scholarships </a:t>
            </a:r>
            <a:endParaRPr lang="en-US" sz="3400" dirty="0">
              <a:cs typeface="Calibri"/>
            </a:endParaRPr>
          </a:p>
        </p:txBody>
      </p:sp>
      <p:sp>
        <p:nvSpPr>
          <p:cNvPr id="3" name="Rectangle 2">
            <a:extLst>
              <a:ext uri="{FF2B5EF4-FFF2-40B4-BE49-F238E27FC236}">
                <a16:creationId xmlns:a16="http://schemas.microsoft.com/office/drawing/2014/main" id="{6245F29F-E9EB-4BE4-92BC-89A57081065D}"/>
              </a:ext>
            </a:extLst>
          </p:cNvPr>
          <p:cNvSpPr/>
          <p:nvPr/>
        </p:nvSpPr>
        <p:spPr>
          <a:xfrm flipH="1">
            <a:off x="9083039" y="6457000"/>
            <a:ext cx="3010893" cy="369332"/>
          </a:xfrm>
          <a:prstGeom prst="rect">
            <a:avLst/>
          </a:prstGeom>
        </p:spPr>
        <p:txBody>
          <a:bodyPr wrap="square">
            <a:spAutoFit/>
          </a:bodyPr>
          <a:lstStyle/>
          <a:p>
            <a:r>
              <a:rPr lang="en-US" dirty="0">
                <a:solidFill>
                  <a:schemeClr val="bg1"/>
                </a:solidFill>
              </a:rPr>
              <a:t>©  2019 Welcome to Real Life</a:t>
            </a:r>
          </a:p>
        </p:txBody>
      </p:sp>
      <p:sp>
        <p:nvSpPr>
          <p:cNvPr id="5" name="TextBox 4">
            <a:extLst>
              <a:ext uri="{FF2B5EF4-FFF2-40B4-BE49-F238E27FC236}">
                <a16:creationId xmlns:a16="http://schemas.microsoft.com/office/drawing/2014/main" id="{1FE0F9AC-7DA5-48EC-87EB-0CC124FD28A3}"/>
              </a:ext>
            </a:extLst>
          </p:cNvPr>
          <p:cNvSpPr txBox="1"/>
          <p:nvPr/>
        </p:nvSpPr>
        <p:spPr>
          <a:xfrm>
            <a:off x="0" y="19960"/>
            <a:ext cx="12192000" cy="646331"/>
          </a:xfrm>
          <a:prstGeom prst="rect">
            <a:avLst/>
          </a:prstGeom>
          <a:noFill/>
        </p:spPr>
        <p:txBody>
          <a:bodyPr wrap="square" rtlCol="0">
            <a:spAutoFit/>
          </a:bodyPr>
          <a:lstStyle/>
          <a:p>
            <a:pPr algn="ctr"/>
            <a:r>
              <a:rPr lang="en-US" sz="3600" b="1" dirty="0">
                <a:latin typeface="Rockwell Nova Extra Bold" panose="02060903020205020403" pitchFamily="18" charset="0"/>
              </a:rPr>
              <a:t>Free Aid from Your College </a:t>
            </a:r>
          </a:p>
        </p:txBody>
      </p:sp>
      <p:pic>
        <p:nvPicPr>
          <p:cNvPr id="6" name="Picture 6" descr="A picture containing text, indoor, watch&#10;&#10;Description automatically generated">
            <a:extLst>
              <a:ext uri="{FF2B5EF4-FFF2-40B4-BE49-F238E27FC236}">
                <a16:creationId xmlns:a16="http://schemas.microsoft.com/office/drawing/2014/main" id="{28B18412-65A6-41F4-AD67-A65F5CDB0610}"/>
              </a:ext>
            </a:extLst>
          </p:cNvPr>
          <p:cNvPicPr>
            <a:picLocks noChangeAspect="1"/>
          </p:cNvPicPr>
          <p:nvPr/>
        </p:nvPicPr>
        <p:blipFill>
          <a:blip r:embed="rId2"/>
          <a:stretch>
            <a:fillRect/>
          </a:stretch>
        </p:blipFill>
        <p:spPr>
          <a:xfrm>
            <a:off x="8318739" y="1641217"/>
            <a:ext cx="3605841" cy="3532434"/>
          </a:xfrm>
          <a:prstGeom prst="rect">
            <a:avLst/>
          </a:prstGeom>
        </p:spPr>
      </p:pic>
    </p:spTree>
    <p:extLst>
      <p:ext uri="{BB962C8B-B14F-4D97-AF65-F5344CB8AC3E}">
        <p14:creationId xmlns:p14="http://schemas.microsoft.com/office/powerpoint/2010/main" val="1706894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1" name="Rectangle 8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6853B-650B-4556-B534-7D798FFE8EC4}"/>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dirty="0">
                <a:latin typeface="Rockwell Extra Bold" panose="02060903040505020403" pitchFamily="18" charset="0"/>
              </a:rPr>
              <a:t>Getting to Know FAFSA</a:t>
            </a:r>
          </a:p>
        </p:txBody>
      </p:sp>
      <p:pic>
        <p:nvPicPr>
          <p:cNvPr id="50" name="Picture 49" descr="Algebra, Analyse, Architect">
            <a:extLst>
              <a:ext uri="{FF2B5EF4-FFF2-40B4-BE49-F238E27FC236}">
                <a16:creationId xmlns:a16="http://schemas.microsoft.com/office/drawing/2014/main" id="{CDDCCDA9-CD06-47C2-A659-96B1DD330CFF}"/>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43192" y="634946"/>
            <a:ext cx="5451627" cy="5633365"/>
          </a:xfrm>
          <a:prstGeom prst="rect">
            <a:avLst/>
          </a:prstGeom>
          <a:noFill/>
        </p:spPr>
      </p:pic>
      <p:cxnSp>
        <p:nvCxnSpPr>
          <p:cNvPr id="83" name="Straight Connector 8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1FBBA81-EBBC-4955-AA45-484A32F4D886}"/>
              </a:ext>
            </a:extLst>
          </p:cNvPr>
          <p:cNvSpPr txBox="1"/>
          <p:nvPr/>
        </p:nvSpPr>
        <p:spPr>
          <a:xfrm>
            <a:off x="6421636" y="2234735"/>
            <a:ext cx="5127172" cy="4099091"/>
          </a:xfrm>
          <a:prstGeom prst="rect">
            <a:avLst/>
          </a:prstGeom>
        </p:spPr>
        <p:txBody>
          <a:bodyPr vert="horz" lIns="0" tIns="45720" rIns="0" bIns="45720" rtlCol="0">
            <a:normAutofit fontScale="92500" lnSpcReduction="20000"/>
          </a:bodyPr>
          <a:lstStyle/>
          <a:p>
            <a:pPr>
              <a:lnSpc>
                <a:spcPct val="90000"/>
              </a:lnSpc>
              <a:spcAft>
                <a:spcPts val="600"/>
              </a:spcAft>
              <a:buClr>
                <a:schemeClr val="accent1"/>
              </a:buClr>
              <a:buFont typeface="Calibri" panose="020F0502020204030204" pitchFamily="34" charset="0"/>
            </a:pPr>
            <a:r>
              <a:rPr lang="en-US" sz="2800" dirty="0">
                <a:solidFill>
                  <a:schemeClr val="tx1">
                    <a:lumMod val="75000"/>
                    <a:lumOff val="25000"/>
                  </a:schemeClr>
                </a:solidFill>
              </a:rPr>
              <a:t>FAFSA: Free Application for Federal Student Aid. </a:t>
            </a:r>
          </a:p>
          <a:p>
            <a:pPr>
              <a:lnSpc>
                <a:spcPct val="90000"/>
              </a:lnSpc>
              <a:spcAft>
                <a:spcPts val="600"/>
              </a:spcAft>
              <a:buClr>
                <a:schemeClr val="accent1"/>
              </a:buClr>
              <a:buFont typeface="Calibri" panose="020F0502020204030204" pitchFamily="34" charset="0"/>
            </a:pPr>
            <a:endParaRPr lang="en-US" sz="2800" dirty="0">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r>
              <a:rPr lang="en-US" sz="2800" dirty="0">
                <a:solidFill>
                  <a:schemeClr val="tx1">
                    <a:lumMod val="75000"/>
                    <a:lumOff val="25000"/>
                  </a:schemeClr>
                </a:solidFill>
              </a:rPr>
              <a:t>Required for many loans AND scholarships. </a:t>
            </a:r>
          </a:p>
          <a:p>
            <a:pPr>
              <a:lnSpc>
                <a:spcPct val="90000"/>
              </a:lnSpc>
              <a:spcAft>
                <a:spcPts val="600"/>
              </a:spcAft>
              <a:buClr>
                <a:schemeClr val="accent1"/>
              </a:buClr>
              <a:buFont typeface="Calibri" panose="020F0502020204030204" pitchFamily="34" charset="0"/>
            </a:pPr>
            <a:endParaRPr lang="en-US" sz="2800" dirty="0">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r>
              <a:rPr lang="en-US" sz="2800" dirty="0">
                <a:solidFill>
                  <a:schemeClr val="tx1">
                    <a:lumMod val="75000"/>
                    <a:lumOff val="25000"/>
                  </a:schemeClr>
                </a:solidFill>
              </a:rPr>
              <a:t>Online questions about your and your parents’ revenue and debt to determine how much you can afford to pay for your college education.</a:t>
            </a:r>
          </a:p>
          <a:p>
            <a:pPr>
              <a:lnSpc>
                <a:spcPct val="90000"/>
              </a:lnSpc>
              <a:spcAft>
                <a:spcPts val="600"/>
              </a:spcAft>
              <a:buClr>
                <a:schemeClr val="accent1"/>
              </a:buClr>
              <a:buFont typeface="Calibri" panose="020F0502020204030204" pitchFamily="34" charset="0"/>
            </a:pPr>
            <a:endParaRPr lang="en-US" sz="2800" dirty="0">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r>
              <a:rPr lang="en-US" sz="2800" dirty="0">
                <a:solidFill>
                  <a:schemeClr val="tx1">
                    <a:lumMod val="75000"/>
                    <a:lumOff val="25000"/>
                  </a:schemeClr>
                </a:solidFill>
              </a:rPr>
              <a:t>Based on last year’s tax returns</a:t>
            </a:r>
            <a:r>
              <a:rPr lang="en-US" sz="2600" dirty="0">
                <a:solidFill>
                  <a:schemeClr val="tx1">
                    <a:lumMod val="75000"/>
                    <a:lumOff val="25000"/>
                  </a:schemeClr>
                </a:solidFill>
              </a:rPr>
              <a:t>.  </a:t>
            </a:r>
          </a:p>
          <a:p>
            <a:pPr>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sp>
        <p:nvSpPr>
          <p:cNvPr id="85" name="Rectangle 8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89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C7541D-9A05-4A59-9916-26353AB3D669}"/>
              </a:ext>
            </a:extLst>
          </p:cNvPr>
          <p:cNvSpPr txBox="1"/>
          <p:nvPr/>
        </p:nvSpPr>
        <p:spPr>
          <a:xfrm>
            <a:off x="158663" y="1257300"/>
            <a:ext cx="11874674" cy="2400657"/>
          </a:xfrm>
          <a:prstGeom prst="rect">
            <a:avLst/>
          </a:prstGeom>
          <a:noFill/>
        </p:spPr>
        <p:txBody>
          <a:bodyPr wrap="square" rtlCol="0">
            <a:spAutoFit/>
          </a:bodyPr>
          <a:lstStyle/>
          <a:p>
            <a:r>
              <a:rPr lang="en-US" sz="3000" dirty="0"/>
              <a:t>Need- &amp; merit-based grants and scholarships are also available from:</a:t>
            </a:r>
          </a:p>
          <a:p>
            <a:endParaRPr lang="en-US" sz="3000" dirty="0"/>
          </a:p>
          <a:p>
            <a:pPr marL="457200" indent="-457200">
              <a:buFont typeface="Arial" panose="020B0604020202020204" pitchFamily="34" charset="0"/>
              <a:buChar char="•"/>
            </a:pPr>
            <a:r>
              <a:rPr lang="en-US" sz="3000" dirty="0"/>
              <a:t>The state &amp; federal government</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a:t>Private organizations:					</a:t>
            </a:r>
          </a:p>
        </p:txBody>
      </p:sp>
      <p:sp>
        <p:nvSpPr>
          <p:cNvPr id="4" name="Rectangle 3">
            <a:extLst>
              <a:ext uri="{FF2B5EF4-FFF2-40B4-BE49-F238E27FC236}">
                <a16:creationId xmlns:a16="http://schemas.microsoft.com/office/drawing/2014/main" id="{0EDCB667-F471-4A1A-B67E-B3FAF5787798}"/>
              </a:ext>
            </a:extLst>
          </p:cNvPr>
          <p:cNvSpPr/>
          <p:nvPr/>
        </p:nvSpPr>
        <p:spPr>
          <a:xfrm flipH="1">
            <a:off x="9083039" y="6457000"/>
            <a:ext cx="3010893" cy="369332"/>
          </a:xfrm>
          <a:prstGeom prst="rect">
            <a:avLst/>
          </a:prstGeom>
        </p:spPr>
        <p:txBody>
          <a:bodyPr wrap="square">
            <a:spAutoFit/>
          </a:bodyPr>
          <a:lstStyle/>
          <a:p>
            <a:r>
              <a:rPr lang="en-US" dirty="0">
                <a:solidFill>
                  <a:schemeClr val="bg1"/>
                </a:solidFill>
              </a:rPr>
              <a:t>©  2019 Welcome to Real Life</a:t>
            </a:r>
          </a:p>
        </p:txBody>
      </p:sp>
      <p:sp>
        <p:nvSpPr>
          <p:cNvPr id="5" name="TextBox 4">
            <a:extLst>
              <a:ext uri="{FF2B5EF4-FFF2-40B4-BE49-F238E27FC236}">
                <a16:creationId xmlns:a16="http://schemas.microsoft.com/office/drawing/2014/main" id="{A4D0A282-8EF3-400A-920E-6043AF22709B}"/>
              </a:ext>
            </a:extLst>
          </p:cNvPr>
          <p:cNvSpPr txBox="1"/>
          <p:nvPr/>
        </p:nvSpPr>
        <p:spPr>
          <a:xfrm>
            <a:off x="158663" y="-160241"/>
            <a:ext cx="11874674" cy="1261884"/>
          </a:xfrm>
          <a:prstGeom prst="rect">
            <a:avLst/>
          </a:prstGeom>
          <a:noFill/>
        </p:spPr>
        <p:txBody>
          <a:bodyPr wrap="square" rtlCol="0">
            <a:spAutoFit/>
          </a:bodyPr>
          <a:lstStyle/>
          <a:p>
            <a:pPr algn="ctr"/>
            <a:endParaRPr lang="en-US" sz="3600" b="1" dirty="0">
              <a:latin typeface="Rockwell" panose="02060603020205020403" pitchFamily="18" charset="0"/>
            </a:endParaRPr>
          </a:p>
          <a:p>
            <a:pPr algn="ctr"/>
            <a:r>
              <a:rPr lang="en-US" sz="4000" b="1" dirty="0">
                <a:latin typeface="Rockwell Nova Extra Bold" panose="02060903020205020403" pitchFamily="18" charset="0"/>
              </a:rPr>
              <a:t>Free Aid from Other Sources</a:t>
            </a:r>
            <a:endParaRPr lang="en-US" sz="3800" b="1" dirty="0">
              <a:latin typeface="Rockwell" panose="02060603020205020403" pitchFamily="18" charset="0"/>
            </a:endParaRPr>
          </a:p>
        </p:txBody>
      </p:sp>
      <p:graphicFrame>
        <p:nvGraphicFramePr>
          <p:cNvPr id="6" name="Table 6">
            <a:extLst>
              <a:ext uri="{FF2B5EF4-FFF2-40B4-BE49-F238E27FC236}">
                <a16:creationId xmlns:a16="http://schemas.microsoft.com/office/drawing/2014/main" id="{972482A3-485E-4167-956D-92DA35BC39F8}"/>
              </a:ext>
            </a:extLst>
          </p:cNvPr>
          <p:cNvGraphicFramePr>
            <a:graphicFrameLocks noGrp="1"/>
          </p:cNvGraphicFramePr>
          <p:nvPr>
            <p:extLst>
              <p:ext uri="{D42A27DB-BD31-4B8C-83A1-F6EECF244321}">
                <p14:modId xmlns:p14="http://schemas.microsoft.com/office/powerpoint/2010/main" val="3160975251"/>
              </p:ext>
            </p:extLst>
          </p:nvPr>
        </p:nvGraphicFramePr>
        <p:xfrm>
          <a:off x="4392386" y="3103959"/>
          <a:ext cx="7315200" cy="2862322"/>
        </p:xfrm>
        <a:graphic>
          <a:graphicData uri="http://schemas.openxmlformats.org/drawingml/2006/table">
            <a:tbl>
              <a:tblPr firstRow="1" bandRow="1">
                <a:tableStyleId>{5C22544A-7EE6-4342-B048-85BDC9FD1C3A}</a:tableStyleId>
              </a:tblPr>
              <a:tblGrid>
                <a:gridCol w="3778066">
                  <a:extLst>
                    <a:ext uri="{9D8B030D-6E8A-4147-A177-3AD203B41FA5}">
                      <a16:colId xmlns:a16="http://schemas.microsoft.com/office/drawing/2014/main" val="377262823"/>
                    </a:ext>
                  </a:extLst>
                </a:gridCol>
                <a:gridCol w="3537134">
                  <a:extLst>
                    <a:ext uri="{9D8B030D-6E8A-4147-A177-3AD203B41FA5}">
                      <a16:colId xmlns:a16="http://schemas.microsoft.com/office/drawing/2014/main" val="2187586884"/>
                    </a:ext>
                  </a:extLst>
                </a:gridCol>
              </a:tblGrid>
              <a:tr h="729855">
                <a:tc>
                  <a:txBody>
                    <a:bodyPr/>
                    <a:lstStyle/>
                    <a:p>
                      <a:r>
                        <a:rPr lang="en-US" sz="3000" b="0" dirty="0">
                          <a:solidFill>
                            <a:schemeClr val="tx1"/>
                          </a:solidFill>
                        </a:rPr>
                        <a:t>Boy/girl scouts</a:t>
                      </a:r>
                    </a:p>
                  </a:txBody>
                  <a:tcPr>
                    <a:solidFill>
                      <a:schemeClr val="accent1">
                        <a:lumMod val="20000"/>
                        <a:lumOff val="80000"/>
                      </a:schemeClr>
                    </a:solidFill>
                  </a:tcPr>
                </a:tc>
                <a:tc>
                  <a:txBody>
                    <a:bodyPr/>
                    <a:lstStyle/>
                    <a:p>
                      <a:r>
                        <a:rPr lang="en-US" sz="3000" b="0" dirty="0">
                          <a:solidFill>
                            <a:schemeClr val="tx1"/>
                          </a:solidFill>
                        </a:rPr>
                        <a:t>Companies</a:t>
                      </a:r>
                    </a:p>
                  </a:txBody>
                  <a:tcPr>
                    <a:solidFill>
                      <a:schemeClr val="accent1">
                        <a:lumMod val="20000"/>
                        <a:lumOff val="80000"/>
                      </a:schemeClr>
                    </a:solidFill>
                  </a:tcPr>
                </a:tc>
                <a:extLst>
                  <a:ext uri="{0D108BD9-81ED-4DB2-BD59-A6C34878D82A}">
                    <a16:rowId xmlns:a16="http://schemas.microsoft.com/office/drawing/2014/main" val="2867775228"/>
                  </a:ext>
                </a:extLst>
              </a:tr>
              <a:tr h="794400">
                <a:tc>
                  <a:txBody>
                    <a:bodyPr/>
                    <a:lstStyle/>
                    <a:p>
                      <a:r>
                        <a:rPr lang="en-US" sz="3000" b="0" dirty="0">
                          <a:solidFill>
                            <a:schemeClr val="tx1"/>
                          </a:solidFill>
                        </a:rPr>
                        <a:t>Rotary Club/PTA</a:t>
                      </a:r>
                    </a:p>
                  </a:txBody>
                  <a:tcPr/>
                </a:tc>
                <a:tc>
                  <a:txBody>
                    <a:bodyPr/>
                    <a:lstStyle/>
                    <a:p>
                      <a:r>
                        <a:rPr lang="en-US" sz="3000" b="0" dirty="0">
                          <a:solidFill>
                            <a:schemeClr val="tx1"/>
                          </a:solidFill>
                        </a:rPr>
                        <a:t>Soccer clubs</a:t>
                      </a:r>
                    </a:p>
                  </a:txBody>
                  <a:tcPr/>
                </a:tc>
                <a:extLst>
                  <a:ext uri="{0D108BD9-81ED-4DB2-BD59-A6C34878D82A}">
                    <a16:rowId xmlns:a16="http://schemas.microsoft.com/office/drawing/2014/main" val="1610078076"/>
                  </a:ext>
                </a:extLst>
              </a:tr>
              <a:tr h="1338067">
                <a:tc>
                  <a:txBody>
                    <a:bodyPr/>
                    <a:lstStyle/>
                    <a:p>
                      <a:r>
                        <a:rPr lang="en-US" sz="3000" b="0" dirty="0">
                          <a:solidFill>
                            <a:schemeClr val="tx1"/>
                          </a:solidFill>
                        </a:rPr>
                        <a:t>Sons of Italy, HOLA </a:t>
                      </a:r>
                    </a:p>
                  </a:txBody>
                  <a:tcPr/>
                </a:tc>
                <a:tc>
                  <a:txBody>
                    <a:bodyPr/>
                    <a:lstStyle/>
                    <a:p>
                      <a:r>
                        <a:rPr lang="en-US" sz="3000" b="0" dirty="0">
                          <a:solidFill>
                            <a:schemeClr val="tx1"/>
                          </a:solidFill>
                        </a:rPr>
                        <a:t>Other community &amp; </a:t>
                      </a:r>
                    </a:p>
                    <a:p>
                      <a:r>
                        <a:rPr lang="en-US" sz="3000" b="0" dirty="0">
                          <a:solidFill>
                            <a:schemeClr val="tx1"/>
                          </a:solidFill>
                        </a:rPr>
                        <a:t>civic organizations</a:t>
                      </a:r>
                    </a:p>
                  </a:txBody>
                  <a:tcPr/>
                </a:tc>
                <a:extLst>
                  <a:ext uri="{0D108BD9-81ED-4DB2-BD59-A6C34878D82A}">
                    <a16:rowId xmlns:a16="http://schemas.microsoft.com/office/drawing/2014/main" val="3704795032"/>
                  </a:ext>
                </a:extLst>
              </a:tr>
            </a:tbl>
          </a:graphicData>
        </a:graphic>
      </p:graphicFrame>
    </p:spTree>
    <p:extLst>
      <p:ext uri="{BB962C8B-B14F-4D97-AF65-F5344CB8AC3E}">
        <p14:creationId xmlns:p14="http://schemas.microsoft.com/office/powerpoint/2010/main" val="396307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23C008-F07C-4653-8810-6B5BC6393989}"/>
              </a:ext>
            </a:extLst>
          </p:cNvPr>
          <p:cNvSpPr txBox="1"/>
          <p:nvPr/>
        </p:nvSpPr>
        <p:spPr>
          <a:xfrm>
            <a:off x="0" y="293916"/>
            <a:ext cx="11967881" cy="704870"/>
          </a:xfrm>
          <a:prstGeom prst="rect">
            <a:avLst/>
          </a:prstGeom>
        </p:spPr>
        <p:txBody>
          <a:bodyPr vert="horz" lIns="91440" tIns="45720" rIns="91440" bIns="45720" rtlCol="0" anchor="b">
            <a:normAutofit/>
          </a:bodyPr>
          <a:lstStyle/>
          <a:p>
            <a:pPr algn="ctr" defTabSz="914400">
              <a:lnSpc>
                <a:spcPct val="85000"/>
              </a:lnSpc>
              <a:spcBef>
                <a:spcPct val="0"/>
              </a:spcBef>
              <a:spcAft>
                <a:spcPts val="600"/>
              </a:spcAft>
            </a:pPr>
            <a:r>
              <a:rPr lang="en-US" sz="4000" b="1" kern="1200" spc="-50" baseline="0" dirty="0">
                <a:solidFill>
                  <a:schemeClr val="tx1">
                    <a:lumMod val="75000"/>
                    <a:lumOff val="25000"/>
                  </a:schemeClr>
                </a:solidFill>
                <a:latin typeface="Rockwell Nova" panose="02060503020205020403" pitchFamily="18" charset="0"/>
                <a:ea typeface="+mj-ea"/>
                <a:cs typeface="+mj-cs"/>
              </a:rPr>
              <a:t>Student Loans from Uncle Sam </a:t>
            </a:r>
          </a:p>
        </p:txBody>
      </p:sp>
      <p:cxnSp>
        <p:nvCxnSpPr>
          <p:cNvPr id="20" name="Straight Connector 19">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CAE3280-BB5F-4887-914F-035EBE3A4028}"/>
              </a:ext>
            </a:extLst>
          </p:cNvPr>
          <p:cNvSpPr txBox="1"/>
          <p:nvPr/>
        </p:nvSpPr>
        <p:spPr>
          <a:xfrm>
            <a:off x="212271" y="1425670"/>
            <a:ext cx="11755612" cy="1121590"/>
          </a:xfrm>
          <a:prstGeom prst="rect">
            <a:avLst/>
          </a:prstGeom>
        </p:spPr>
        <p:txBody>
          <a:bodyPr vert="horz" lIns="0" tIns="45720" rIns="0" bIns="45720" rtlCol="0" anchor="t">
            <a:noAutofit/>
          </a:bodyPr>
          <a:lstStyle/>
          <a:p>
            <a:pPr lvl="1" algn="ctr" defTabSz="914400">
              <a:lnSpc>
                <a:spcPct val="90000"/>
              </a:lnSpc>
              <a:spcAft>
                <a:spcPts val="1000"/>
              </a:spcAft>
            </a:pPr>
            <a:r>
              <a:rPr lang="en-US" sz="3000" dirty="0">
                <a:solidFill>
                  <a:schemeClr val="tx1">
                    <a:lumMod val="75000"/>
                    <a:lumOff val="25000"/>
                  </a:schemeClr>
                </a:solidFill>
                <a:cs typeface="Calibri" panose="020F0502020204030204"/>
              </a:rPr>
              <a:t>Federal Government Loans via Department of Education</a:t>
            </a:r>
          </a:p>
          <a:p>
            <a:pPr lvl="1" algn="ctr" defTabSz="914400">
              <a:lnSpc>
                <a:spcPct val="90000"/>
              </a:lnSpc>
              <a:spcAft>
                <a:spcPts val="1000"/>
              </a:spcAft>
            </a:pPr>
            <a:r>
              <a:rPr lang="en-US" sz="3000" dirty="0">
                <a:solidFill>
                  <a:schemeClr val="tx1">
                    <a:lumMod val="75000"/>
                    <a:lumOff val="25000"/>
                  </a:schemeClr>
                </a:solidFill>
                <a:cs typeface="Calibri" panose="020F0502020204030204"/>
              </a:rPr>
              <a:t>Least expensive &amp; Fixed interest rate</a:t>
            </a:r>
          </a:p>
          <a:p>
            <a:pPr marL="342900" indent="-342900" defTabSz="914400">
              <a:lnSpc>
                <a:spcPct val="90000"/>
              </a:lnSpc>
              <a:spcAft>
                <a:spcPts val="1000"/>
              </a:spcAft>
              <a:buFont typeface="Arial"/>
              <a:buChar char="•"/>
            </a:pPr>
            <a:endParaRPr lang="en-US" sz="2400" dirty="0">
              <a:solidFill>
                <a:schemeClr val="tx1">
                  <a:lumMod val="75000"/>
                  <a:lumOff val="25000"/>
                </a:schemeClr>
              </a:solidFill>
              <a:cs typeface="Calibri" panose="020F0502020204030204"/>
            </a:endParaRPr>
          </a:p>
          <a:p>
            <a:pPr marL="342900" indent="-342900" defTabSz="914400">
              <a:lnSpc>
                <a:spcPct val="90000"/>
              </a:lnSpc>
              <a:spcAft>
                <a:spcPts val="1000"/>
              </a:spcAft>
              <a:buFont typeface="Arial"/>
              <a:buChar char="•"/>
            </a:pPr>
            <a:endParaRPr lang="en-US" sz="2400" dirty="0">
              <a:solidFill>
                <a:schemeClr val="tx1">
                  <a:lumMod val="75000"/>
                  <a:lumOff val="25000"/>
                </a:schemeClr>
              </a:solidFill>
              <a:cs typeface="Calibri" panose="020F0502020204030204"/>
            </a:endParaRPr>
          </a:p>
        </p:txBody>
      </p:sp>
      <p:sp>
        <p:nvSpPr>
          <p:cNvPr id="22" name="Rectangle 21">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E891D36A-37ED-4873-B5DC-C2015748F3E3}"/>
              </a:ext>
            </a:extLst>
          </p:cNvPr>
          <p:cNvSpPr/>
          <p:nvPr/>
        </p:nvSpPr>
        <p:spPr>
          <a:xfrm flipH="1">
            <a:off x="9083039" y="6457000"/>
            <a:ext cx="3010893" cy="369332"/>
          </a:xfrm>
          <a:prstGeom prst="rect">
            <a:avLst/>
          </a:prstGeom>
        </p:spPr>
        <p:txBody>
          <a:bodyPr wrap="square">
            <a:spAutoFit/>
          </a:bodyPr>
          <a:lstStyle/>
          <a:p>
            <a:pPr>
              <a:spcAft>
                <a:spcPts val="600"/>
              </a:spcAft>
            </a:pPr>
            <a:r>
              <a:rPr lang="en-US" sz="1800">
                <a:solidFill>
                  <a:schemeClr val="bg1"/>
                </a:solidFill>
              </a:rPr>
              <a:t>©  2019 Welcome to Real Life</a:t>
            </a:r>
          </a:p>
        </p:txBody>
      </p:sp>
      <p:sp>
        <p:nvSpPr>
          <p:cNvPr id="3" name="Oval 2">
            <a:extLst>
              <a:ext uri="{FF2B5EF4-FFF2-40B4-BE49-F238E27FC236}">
                <a16:creationId xmlns:a16="http://schemas.microsoft.com/office/drawing/2014/main" id="{DB5C3D4E-F6EA-4D1D-BCC3-6956CC2E3263}"/>
              </a:ext>
            </a:extLst>
          </p:cNvPr>
          <p:cNvSpPr/>
          <p:nvPr/>
        </p:nvSpPr>
        <p:spPr>
          <a:xfrm>
            <a:off x="0" y="3004460"/>
            <a:ext cx="4016829" cy="3263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spcAft>
                <a:spcPts val="1000"/>
              </a:spcAft>
            </a:pPr>
            <a:r>
              <a:rPr lang="en-US" sz="2800" b="1" dirty="0">
                <a:solidFill>
                  <a:schemeClr val="tx1">
                    <a:lumMod val="75000"/>
                    <a:lumOff val="25000"/>
                  </a:schemeClr>
                </a:solidFill>
                <a:cs typeface="Calibri" panose="020F0502020204030204"/>
              </a:rPr>
              <a:t>Stafford Loans</a:t>
            </a:r>
          </a:p>
          <a:p>
            <a:pPr marL="342900" indent="-342900" defTabSz="914400">
              <a:lnSpc>
                <a:spcPct val="90000"/>
              </a:lnSpc>
              <a:spcAft>
                <a:spcPts val="1000"/>
              </a:spcAft>
              <a:buFont typeface="Arial"/>
              <a:buChar char="•"/>
            </a:pPr>
            <a:r>
              <a:rPr lang="en-US" sz="2400" dirty="0">
                <a:solidFill>
                  <a:schemeClr val="tx1">
                    <a:lumMod val="75000"/>
                    <a:lumOff val="25000"/>
                  </a:schemeClr>
                </a:solidFill>
                <a:cs typeface="Calibri" panose="020F0502020204030204"/>
              </a:rPr>
              <a:t>Federal loans</a:t>
            </a:r>
          </a:p>
          <a:p>
            <a:pPr marL="342900" indent="-342900" defTabSz="914400">
              <a:lnSpc>
                <a:spcPct val="90000"/>
              </a:lnSpc>
              <a:spcAft>
                <a:spcPts val="1000"/>
              </a:spcAft>
              <a:buFont typeface="Arial"/>
              <a:buChar char="•"/>
            </a:pPr>
            <a:r>
              <a:rPr lang="en-US" sz="2400" dirty="0">
                <a:solidFill>
                  <a:schemeClr val="tx1">
                    <a:lumMod val="75000"/>
                    <a:lumOff val="25000"/>
                  </a:schemeClr>
                </a:solidFill>
                <a:cs typeface="Calibri" panose="020F0502020204030204"/>
              </a:rPr>
              <a:t>Based on need</a:t>
            </a:r>
          </a:p>
          <a:p>
            <a:pPr marL="342900" indent="-342900" defTabSz="914400">
              <a:lnSpc>
                <a:spcPct val="90000"/>
              </a:lnSpc>
              <a:spcAft>
                <a:spcPts val="1000"/>
              </a:spcAft>
              <a:buFont typeface="Arial"/>
              <a:buChar char="•"/>
            </a:pPr>
            <a:r>
              <a:rPr lang="en-US" sz="2400" b="1" dirty="0">
                <a:solidFill>
                  <a:schemeClr val="tx1">
                    <a:lumMod val="75000"/>
                    <a:lumOff val="25000"/>
                  </a:schemeClr>
                </a:solidFill>
                <a:cs typeface="Calibri" panose="020F0502020204030204"/>
              </a:rPr>
              <a:t>No interest accrues during college</a:t>
            </a:r>
          </a:p>
          <a:p>
            <a:pPr algn="ctr" defTabSz="914400">
              <a:lnSpc>
                <a:spcPct val="90000"/>
              </a:lnSpc>
              <a:spcAft>
                <a:spcPts val="1000"/>
              </a:spcAft>
            </a:pPr>
            <a:r>
              <a:rPr lang="en-US" sz="2400" dirty="0">
                <a:solidFill>
                  <a:schemeClr val="tx1">
                    <a:lumMod val="75000"/>
                    <a:lumOff val="25000"/>
                  </a:schemeClr>
                </a:solidFill>
                <a:cs typeface="Calibri" panose="020F0502020204030204"/>
              </a:rPr>
              <a:t>5.05%</a:t>
            </a:r>
            <a:endParaRPr lang="en-US" sz="2400" dirty="0"/>
          </a:p>
        </p:txBody>
      </p:sp>
      <p:sp>
        <p:nvSpPr>
          <p:cNvPr id="15" name="Oval 14">
            <a:extLst>
              <a:ext uri="{FF2B5EF4-FFF2-40B4-BE49-F238E27FC236}">
                <a16:creationId xmlns:a16="http://schemas.microsoft.com/office/drawing/2014/main" id="{C338F0E1-7CF1-4BFF-B26A-55D4C33D40AE}"/>
              </a:ext>
            </a:extLst>
          </p:cNvPr>
          <p:cNvSpPr/>
          <p:nvPr/>
        </p:nvSpPr>
        <p:spPr>
          <a:xfrm>
            <a:off x="4229099" y="3004460"/>
            <a:ext cx="3868685" cy="3186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spcAft>
                <a:spcPts val="1000"/>
              </a:spcAft>
            </a:pPr>
            <a:r>
              <a:rPr lang="en-US" sz="2800" b="1" dirty="0">
                <a:solidFill>
                  <a:schemeClr val="tx1">
                    <a:lumMod val="75000"/>
                    <a:lumOff val="25000"/>
                  </a:schemeClr>
                </a:solidFill>
                <a:cs typeface="Calibri" panose="020F0502020204030204"/>
              </a:rPr>
              <a:t>Unsubsidized Federal Loans</a:t>
            </a:r>
          </a:p>
          <a:p>
            <a:pPr algn="ctr" defTabSz="914400">
              <a:lnSpc>
                <a:spcPct val="90000"/>
              </a:lnSpc>
              <a:spcAft>
                <a:spcPts val="1000"/>
              </a:spcAft>
            </a:pPr>
            <a:r>
              <a:rPr lang="en-US" sz="2400" dirty="0">
                <a:solidFill>
                  <a:schemeClr val="tx1">
                    <a:lumMod val="75000"/>
                    <a:lumOff val="25000"/>
                  </a:schemeClr>
                </a:solidFill>
                <a:cs typeface="Calibri" panose="020F0502020204030204"/>
              </a:rPr>
              <a:t>Interest starts accruing on </a:t>
            </a:r>
            <a:r>
              <a:rPr lang="en-US" sz="2400" b="1" dirty="0">
                <a:solidFill>
                  <a:schemeClr val="tx1">
                    <a:lumMod val="75000"/>
                    <a:lumOff val="25000"/>
                  </a:schemeClr>
                </a:solidFill>
                <a:cs typeface="Calibri" panose="020F0502020204030204"/>
              </a:rPr>
              <a:t>day one </a:t>
            </a:r>
            <a:r>
              <a:rPr lang="en-US" sz="2400" dirty="0">
                <a:solidFill>
                  <a:schemeClr val="tx1">
                    <a:lumMod val="75000"/>
                    <a:lumOff val="25000"/>
                  </a:schemeClr>
                </a:solidFill>
                <a:cs typeface="Calibri" panose="020F0502020204030204"/>
              </a:rPr>
              <a:t>while you attend college</a:t>
            </a:r>
          </a:p>
          <a:p>
            <a:pPr algn="ctr" defTabSz="914400">
              <a:lnSpc>
                <a:spcPct val="90000"/>
              </a:lnSpc>
              <a:spcAft>
                <a:spcPts val="1000"/>
              </a:spcAft>
            </a:pPr>
            <a:r>
              <a:rPr lang="en-US" sz="2400" dirty="0">
                <a:solidFill>
                  <a:schemeClr val="tx1">
                    <a:lumMod val="75000"/>
                    <a:lumOff val="25000"/>
                  </a:schemeClr>
                </a:solidFill>
                <a:cs typeface="Calibri" panose="020F0502020204030204"/>
              </a:rPr>
              <a:t>5.05%</a:t>
            </a:r>
            <a:endParaRPr lang="en-US" sz="2400" dirty="0"/>
          </a:p>
        </p:txBody>
      </p:sp>
      <p:sp>
        <p:nvSpPr>
          <p:cNvPr id="17" name="Oval 16">
            <a:extLst>
              <a:ext uri="{FF2B5EF4-FFF2-40B4-BE49-F238E27FC236}">
                <a16:creationId xmlns:a16="http://schemas.microsoft.com/office/drawing/2014/main" id="{3CDDDD82-CAC5-4E96-904F-84EB3DE3605F}"/>
              </a:ext>
            </a:extLst>
          </p:cNvPr>
          <p:cNvSpPr/>
          <p:nvPr/>
        </p:nvSpPr>
        <p:spPr>
          <a:xfrm>
            <a:off x="8245928" y="3004460"/>
            <a:ext cx="3868685" cy="3128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spcAft>
                <a:spcPts val="1000"/>
              </a:spcAft>
            </a:pPr>
            <a:r>
              <a:rPr lang="en-US" sz="2800" b="1" dirty="0">
                <a:solidFill>
                  <a:schemeClr val="tx1">
                    <a:lumMod val="75000"/>
                    <a:lumOff val="25000"/>
                  </a:schemeClr>
                </a:solidFill>
                <a:cs typeface="Calibri" panose="020F0502020204030204"/>
              </a:rPr>
              <a:t>Parent PLUS Federal Loans</a:t>
            </a:r>
          </a:p>
          <a:p>
            <a:pPr algn="ctr" defTabSz="914400">
              <a:lnSpc>
                <a:spcPct val="90000"/>
              </a:lnSpc>
              <a:spcAft>
                <a:spcPts val="1000"/>
              </a:spcAft>
            </a:pPr>
            <a:r>
              <a:rPr lang="en-US" sz="2400" dirty="0">
                <a:solidFill>
                  <a:schemeClr val="tx1">
                    <a:lumMod val="75000"/>
                    <a:lumOff val="25000"/>
                  </a:schemeClr>
                </a:solidFill>
                <a:cs typeface="Calibri" panose="020F0502020204030204"/>
              </a:rPr>
              <a:t>Interest accrues on </a:t>
            </a:r>
            <a:r>
              <a:rPr lang="en-US" sz="2400" b="1" dirty="0">
                <a:solidFill>
                  <a:schemeClr val="tx1">
                    <a:lumMod val="75000"/>
                    <a:lumOff val="25000"/>
                  </a:schemeClr>
                </a:solidFill>
                <a:cs typeface="Calibri" panose="020F0502020204030204"/>
              </a:rPr>
              <a:t>day one </a:t>
            </a:r>
            <a:r>
              <a:rPr lang="en-US" sz="2400" dirty="0">
                <a:solidFill>
                  <a:schemeClr val="tx1">
                    <a:lumMod val="75000"/>
                    <a:lumOff val="25000"/>
                  </a:schemeClr>
                </a:solidFill>
                <a:cs typeface="Calibri" panose="020F0502020204030204"/>
              </a:rPr>
              <a:t>while you attend college</a:t>
            </a:r>
          </a:p>
          <a:p>
            <a:pPr algn="ctr" defTabSz="914400">
              <a:lnSpc>
                <a:spcPct val="90000"/>
              </a:lnSpc>
              <a:spcAft>
                <a:spcPts val="1000"/>
              </a:spcAft>
            </a:pPr>
            <a:r>
              <a:rPr lang="en-US" sz="2400" dirty="0">
                <a:solidFill>
                  <a:schemeClr val="tx1">
                    <a:lumMod val="75000"/>
                    <a:lumOff val="25000"/>
                  </a:schemeClr>
                </a:solidFill>
                <a:cs typeface="Calibri" panose="020F0502020204030204"/>
              </a:rPr>
              <a:t>7.08%</a:t>
            </a:r>
            <a:endParaRPr lang="en-US" sz="2400" dirty="0"/>
          </a:p>
        </p:txBody>
      </p:sp>
    </p:spTree>
    <p:extLst>
      <p:ext uri="{BB962C8B-B14F-4D97-AF65-F5344CB8AC3E}">
        <p14:creationId xmlns:p14="http://schemas.microsoft.com/office/powerpoint/2010/main" val="51980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23C008-F07C-4653-8810-6B5BC6393989}"/>
              </a:ext>
            </a:extLst>
          </p:cNvPr>
          <p:cNvSpPr txBox="1"/>
          <p:nvPr/>
        </p:nvSpPr>
        <p:spPr>
          <a:xfrm>
            <a:off x="0" y="293915"/>
            <a:ext cx="11967881" cy="1028699"/>
          </a:xfrm>
          <a:prstGeom prst="rect">
            <a:avLst/>
          </a:prstGeom>
        </p:spPr>
        <p:txBody>
          <a:bodyPr vert="horz" lIns="91440" tIns="45720" rIns="91440" bIns="45720" rtlCol="0" anchor="b">
            <a:normAutofit/>
          </a:bodyPr>
          <a:lstStyle/>
          <a:p>
            <a:pPr algn="ctr" defTabSz="914400">
              <a:lnSpc>
                <a:spcPct val="85000"/>
              </a:lnSpc>
              <a:spcBef>
                <a:spcPct val="0"/>
              </a:spcBef>
              <a:spcAft>
                <a:spcPts val="600"/>
              </a:spcAft>
            </a:pPr>
            <a:r>
              <a:rPr lang="en-US" sz="4400" b="1" kern="1200" spc="-50" baseline="0" dirty="0">
                <a:solidFill>
                  <a:schemeClr val="tx1">
                    <a:lumMod val="75000"/>
                    <a:lumOff val="25000"/>
                  </a:schemeClr>
                </a:solidFill>
                <a:latin typeface="Rockwell Nova" panose="02060503020205020403" pitchFamily="18" charset="0"/>
                <a:ea typeface="+mj-ea"/>
                <a:cs typeface="+mj-cs"/>
              </a:rPr>
              <a:t>Private Student Loans </a:t>
            </a:r>
          </a:p>
        </p:txBody>
      </p:sp>
      <p:sp>
        <p:nvSpPr>
          <p:cNvPr id="2" name="TextBox 1">
            <a:extLst>
              <a:ext uri="{FF2B5EF4-FFF2-40B4-BE49-F238E27FC236}">
                <a16:creationId xmlns:a16="http://schemas.microsoft.com/office/drawing/2014/main" id="{ECAE3280-BB5F-4887-914F-035EBE3A4028}"/>
              </a:ext>
            </a:extLst>
          </p:cNvPr>
          <p:cNvSpPr txBox="1"/>
          <p:nvPr/>
        </p:nvSpPr>
        <p:spPr>
          <a:xfrm>
            <a:off x="3804557" y="2057924"/>
            <a:ext cx="8163326" cy="3689733"/>
          </a:xfrm>
          <a:prstGeom prst="rect">
            <a:avLst/>
          </a:prstGeom>
        </p:spPr>
        <p:txBody>
          <a:bodyPr vert="horz" lIns="0" tIns="45720" rIns="0" bIns="45720" rtlCol="0" anchor="t">
            <a:noAutofit/>
          </a:bodyPr>
          <a:lstStyle/>
          <a:p>
            <a:pPr lvl="1" algn="ctr" defTabSz="914400">
              <a:lnSpc>
                <a:spcPct val="90000"/>
              </a:lnSpc>
              <a:spcAft>
                <a:spcPts val="1000"/>
              </a:spcAft>
            </a:pPr>
            <a:r>
              <a:rPr lang="en-US" sz="3200" dirty="0">
                <a:solidFill>
                  <a:schemeClr val="tx1">
                    <a:lumMod val="75000"/>
                    <a:lumOff val="25000"/>
                  </a:schemeClr>
                </a:solidFill>
                <a:cs typeface="Calibri" panose="020F0502020204030204"/>
              </a:rPr>
              <a:t>From private organizations like: Sallie Mae &amp; banks</a:t>
            </a:r>
          </a:p>
          <a:p>
            <a:pPr lvl="1" algn="ctr" defTabSz="914400">
              <a:lnSpc>
                <a:spcPct val="90000"/>
              </a:lnSpc>
              <a:spcAft>
                <a:spcPts val="1000"/>
              </a:spcAft>
            </a:pPr>
            <a:endParaRPr lang="en-US" sz="3200" dirty="0">
              <a:solidFill>
                <a:schemeClr val="tx1">
                  <a:lumMod val="75000"/>
                  <a:lumOff val="25000"/>
                </a:schemeClr>
              </a:solidFill>
              <a:cs typeface="Calibri" panose="020F0502020204030204"/>
            </a:endParaRPr>
          </a:p>
          <a:p>
            <a:pPr lvl="1" algn="ctr" defTabSz="914400">
              <a:lnSpc>
                <a:spcPct val="90000"/>
              </a:lnSpc>
              <a:spcAft>
                <a:spcPts val="1000"/>
              </a:spcAft>
            </a:pPr>
            <a:r>
              <a:rPr lang="en-US" sz="3200" dirty="0">
                <a:solidFill>
                  <a:schemeClr val="tx1">
                    <a:lumMod val="75000"/>
                    <a:lumOff val="25000"/>
                  </a:schemeClr>
                </a:solidFill>
                <a:cs typeface="Calibri" panose="020F0502020204030204"/>
              </a:rPr>
              <a:t>Typically, more expensive than federal loans (higher interest rate &amp; no loan forgiveness)</a:t>
            </a:r>
          </a:p>
          <a:p>
            <a:pPr lvl="1" algn="ctr" defTabSz="914400">
              <a:lnSpc>
                <a:spcPct val="90000"/>
              </a:lnSpc>
              <a:spcAft>
                <a:spcPts val="1000"/>
              </a:spcAft>
            </a:pPr>
            <a:endParaRPr lang="en-US" sz="3200" dirty="0">
              <a:solidFill>
                <a:schemeClr val="tx1">
                  <a:lumMod val="75000"/>
                  <a:lumOff val="25000"/>
                </a:schemeClr>
              </a:solidFill>
              <a:cs typeface="Calibri" panose="020F0502020204030204"/>
            </a:endParaRPr>
          </a:p>
          <a:p>
            <a:pPr lvl="1" algn="ctr" defTabSz="914400">
              <a:lnSpc>
                <a:spcPct val="90000"/>
              </a:lnSpc>
              <a:spcAft>
                <a:spcPts val="1000"/>
              </a:spcAft>
            </a:pPr>
            <a:r>
              <a:rPr lang="en-US" sz="3200" dirty="0">
                <a:solidFill>
                  <a:schemeClr val="tx1">
                    <a:lumMod val="75000"/>
                    <a:lumOff val="25000"/>
                  </a:schemeClr>
                </a:solidFill>
                <a:cs typeface="Calibri" panose="020F0502020204030204"/>
              </a:rPr>
              <a:t>Often require a co-signer on the loan</a:t>
            </a:r>
          </a:p>
          <a:p>
            <a:pPr lvl="1" algn="ctr" defTabSz="914400">
              <a:lnSpc>
                <a:spcPct val="90000"/>
              </a:lnSpc>
              <a:spcAft>
                <a:spcPts val="1000"/>
              </a:spcAft>
            </a:pPr>
            <a:endParaRPr lang="en-US" sz="2800" dirty="0">
              <a:solidFill>
                <a:schemeClr val="tx1">
                  <a:lumMod val="75000"/>
                  <a:lumOff val="25000"/>
                </a:schemeClr>
              </a:solidFill>
              <a:cs typeface="Calibri" panose="020F0502020204030204"/>
            </a:endParaRPr>
          </a:p>
          <a:p>
            <a:pPr lvl="1" algn="ctr" defTabSz="914400">
              <a:lnSpc>
                <a:spcPct val="90000"/>
              </a:lnSpc>
              <a:spcAft>
                <a:spcPts val="1000"/>
              </a:spcAft>
            </a:pPr>
            <a:endParaRPr lang="en-US" sz="2800" dirty="0">
              <a:solidFill>
                <a:schemeClr val="tx1">
                  <a:lumMod val="75000"/>
                  <a:lumOff val="25000"/>
                </a:schemeClr>
              </a:solidFill>
              <a:cs typeface="Calibri" panose="020F0502020204030204"/>
            </a:endParaRPr>
          </a:p>
          <a:p>
            <a:pPr marL="342900" indent="-342900" defTabSz="914400">
              <a:lnSpc>
                <a:spcPct val="90000"/>
              </a:lnSpc>
              <a:spcAft>
                <a:spcPts val="1000"/>
              </a:spcAft>
              <a:buFont typeface="Arial"/>
              <a:buChar char="•"/>
            </a:pPr>
            <a:endParaRPr lang="en-US" sz="2400" dirty="0">
              <a:solidFill>
                <a:schemeClr val="tx1">
                  <a:lumMod val="75000"/>
                  <a:lumOff val="25000"/>
                </a:schemeClr>
              </a:solidFill>
              <a:cs typeface="Calibri" panose="020F0502020204030204"/>
            </a:endParaRPr>
          </a:p>
          <a:p>
            <a:pPr marL="342900" indent="-342900" defTabSz="914400">
              <a:lnSpc>
                <a:spcPct val="90000"/>
              </a:lnSpc>
              <a:spcAft>
                <a:spcPts val="1000"/>
              </a:spcAft>
              <a:buFont typeface="Arial"/>
              <a:buChar char="•"/>
            </a:pPr>
            <a:endParaRPr lang="en-US" sz="2400" dirty="0">
              <a:solidFill>
                <a:schemeClr val="tx1">
                  <a:lumMod val="75000"/>
                  <a:lumOff val="25000"/>
                </a:schemeClr>
              </a:solidFill>
              <a:cs typeface="Calibri" panose="020F0502020204030204"/>
            </a:endParaRPr>
          </a:p>
        </p:txBody>
      </p:sp>
      <p:sp>
        <p:nvSpPr>
          <p:cNvPr id="4" name="Rectangle 3">
            <a:extLst>
              <a:ext uri="{FF2B5EF4-FFF2-40B4-BE49-F238E27FC236}">
                <a16:creationId xmlns:a16="http://schemas.microsoft.com/office/drawing/2014/main" id="{E891D36A-37ED-4873-B5DC-C2015748F3E3}"/>
              </a:ext>
            </a:extLst>
          </p:cNvPr>
          <p:cNvSpPr/>
          <p:nvPr/>
        </p:nvSpPr>
        <p:spPr>
          <a:xfrm flipH="1">
            <a:off x="9083039" y="6457000"/>
            <a:ext cx="3010893" cy="369332"/>
          </a:xfrm>
          <a:prstGeom prst="rect">
            <a:avLst/>
          </a:prstGeom>
        </p:spPr>
        <p:txBody>
          <a:bodyPr wrap="square">
            <a:spAutoFit/>
          </a:bodyPr>
          <a:lstStyle/>
          <a:p>
            <a:pPr>
              <a:spcAft>
                <a:spcPts val="600"/>
              </a:spcAft>
            </a:pPr>
            <a:r>
              <a:rPr lang="en-US" sz="1800">
                <a:solidFill>
                  <a:schemeClr val="bg1"/>
                </a:solidFill>
              </a:rPr>
              <a:t>©  2019 Welcome to Real Life</a:t>
            </a:r>
          </a:p>
        </p:txBody>
      </p:sp>
      <p:pic>
        <p:nvPicPr>
          <p:cNvPr id="17" name="Picture 16">
            <a:extLst>
              <a:ext uri="{FF2B5EF4-FFF2-40B4-BE49-F238E27FC236}">
                <a16:creationId xmlns:a16="http://schemas.microsoft.com/office/drawing/2014/main" id="{B517D5AC-E3B0-4060-B71B-6C59D15A0C8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9857" y="2057924"/>
            <a:ext cx="3314700" cy="3689733"/>
          </a:xfrm>
          <a:prstGeom prst="rect">
            <a:avLst/>
          </a:prstGeom>
        </p:spPr>
      </p:pic>
    </p:spTree>
    <p:extLst>
      <p:ext uri="{BB962C8B-B14F-4D97-AF65-F5344CB8AC3E}">
        <p14:creationId xmlns:p14="http://schemas.microsoft.com/office/powerpoint/2010/main" val="1066611709"/>
      </p:ext>
    </p:extLst>
  </p:cSld>
  <p:clrMapOvr>
    <a:masterClrMapping/>
  </p:clrMapOvr>
</p:sld>
</file>

<file path=ppt/theme/theme1.xml><?xml version="1.0" encoding="utf-8"?>
<a:theme xmlns:a="http://schemas.openxmlformats.org/drawingml/2006/main" name="Retrospect">
  <a:themeElements>
    <a:clrScheme name="Custom 7">
      <a:dk1>
        <a:sysClr val="windowText" lastClr="000000"/>
      </a:dk1>
      <a:lt1>
        <a:sysClr val="window" lastClr="FFFFFF"/>
      </a:lt1>
      <a:dk2>
        <a:srgbClr val="455F51"/>
      </a:dk2>
      <a:lt2>
        <a:srgbClr val="E2DFCC"/>
      </a:lt2>
      <a:accent1>
        <a:srgbClr val="99CB38"/>
      </a:accent1>
      <a:accent2>
        <a:srgbClr val="375C1E"/>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Retrospect">
  <a:themeElements>
    <a:clrScheme name="Custom 7">
      <a:dk1>
        <a:sysClr val="windowText" lastClr="000000"/>
      </a:dk1>
      <a:lt1>
        <a:sysClr val="window" lastClr="FFFFFF"/>
      </a:lt1>
      <a:dk2>
        <a:srgbClr val="455F51"/>
      </a:dk2>
      <a:lt2>
        <a:srgbClr val="E2DFCC"/>
      </a:lt2>
      <a:accent1>
        <a:srgbClr val="99CB38"/>
      </a:accent1>
      <a:accent2>
        <a:srgbClr val="375C1E"/>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1706</Words>
  <Application>Microsoft Office PowerPoint</Application>
  <PresentationFormat>Widescreen</PresentationFormat>
  <Paragraphs>225</Paragraphs>
  <Slides>16</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Rockwell</vt:lpstr>
      <vt:lpstr>Rockwell Extra Bold</vt:lpstr>
      <vt:lpstr>Rockwell Nova</vt:lpstr>
      <vt:lpstr>Rockwell Nova Extra Bold</vt:lpstr>
      <vt:lpstr>Wingdings</vt:lpstr>
      <vt:lpstr>Retrospect</vt:lpstr>
      <vt:lpstr>Retrospect</vt:lpstr>
      <vt:lpstr>PowerPoint Presentation</vt:lpstr>
      <vt:lpstr>PowerPoint Presentation</vt:lpstr>
      <vt:lpstr>Before Borrowing Money for College Consider:</vt:lpstr>
      <vt:lpstr>PowerPoint Presentation</vt:lpstr>
      <vt:lpstr>PowerPoint Presentation</vt:lpstr>
      <vt:lpstr>Getting to Know FAFSA</vt:lpstr>
      <vt:lpstr>PowerPoint Presentation</vt:lpstr>
      <vt:lpstr>PowerPoint Presentation</vt:lpstr>
      <vt:lpstr>PowerPoint Presentation</vt:lpstr>
      <vt:lpstr>PowerPoint Presentation</vt:lpstr>
      <vt:lpstr>Repaying Student Loans </vt:lpstr>
      <vt:lpstr>Repaying Student Loans</vt:lpstr>
      <vt:lpstr>PowerPoint Presentation</vt:lpstr>
      <vt:lpstr>Repaying Multiple Loans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rovelli</dc:creator>
  <cp:lastModifiedBy>Paul Rovelli</cp:lastModifiedBy>
  <cp:revision>230</cp:revision>
  <dcterms:created xsi:type="dcterms:W3CDTF">2019-10-07T03:58:08Z</dcterms:created>
  <dcterms:modified xsi:type="dcterms:W3CDTF">2021-10-08T03:43:06Z</dcterms:modified>
</cp:coreProperties>
</file>